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12"/>
  </p:notesMasterIdLst>
  <p:handoutMasterIdLst>
    <p:handoutMasterId r:id="rId13"/>
  </p:handoutMasterIdLst>
  <p:sldIdLst>
    <p:sldId id="262" r:id="rId2"/>
    <p:sldId id="284" r:id="rId3"/>
    <p:sldId id="288" r:id="rId4"/>
    <p:sldId id="287" r:id="rId5"/>
    <p:sldId id="289" r:id="rId6"/>
    <p:sldId id="285" r:id="rId7"/>
    <p:sldId id="290" r:id="rId8"/>
    <p:sldId id="286" r:id="rId9"/>
    <p:sldId id="268" r:id="rId10"/>
    <p:sldId id="280" r:id="rId11"/>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FCCA5CC-F365-4341-BFB8-B60DA5A3B15D}">
          <p14:sldIdLst/>
        </p14:section>
        <p14:section name="目录" id="{017F0D12-27D2-490C-910C-815125398AC8}">
          <p14:sldIdLst>
            <p14:sldId id="262"/>
          </p14:sldIdLst>
        </p14:section>
        <p14:section name="内页" id="{C6D91BFE-80F2-473C-AE71-1EA12DA3CD92}">
          <p14:sldIdLst>
            <p14:sldId id="284"/>
            <p14:sldId id="288"/>
            <p14:sldId id="287"/>
            <p14:sldId id="289"/>
            <p14:sldId id="285"/>
            <p14:sldId id="290"/>
          </p14:sldIdLst>
        </p14:section>
        <p14:section name="封底" id="{2E025735-C41C-4ED5-94AB-BFCE16B95C49}">
          <p14:sldIdLst>
            <p14:sldId id="286"/>
            <p14:sldId id="268"/>
            <p14:sldId id="280"/>
          </p14:sldIdLst>
        </p14:section>
        <p14:section name="设计规范" id="{D649FF30-C064-4F5D-86A8-654B6F88799F}">
          <p14:sldIdLst/>
        </p14:section>
      </p14:sectionLst>
    </p:ext>
    <p:ext uri="{EFAFB233-063F-42B5-8137-9DF3F51BA10A}">
      <p15:sldGuideLst xmlns:p15="http://schemas.microsoft.com/office/powerpoint/2012/main">
        <p15:guide id="1" pos="3863" userDrawn="1">
          <p15:clr>
            <a:srgbClr val="A4A3A4"/>
          </p15:clr>
        </p15:guide>
        <p15:guide id="2" pos="2479" userDrawn="1">
          <p15:clr>
            <a:srgbClr val="A4A3A4"/>
          </p15:clr>
        </p15:guide>
        <p15:guide id="4" orient="horz" pos="211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运璐 何" initials="运璐" lastIdx="2" clrIdx="0">
    <p:extLst>
      <p:ext uri="{19B8F6BF-5375-455C-9EA6-DF929625EA0E}">
        <p15:presenceInfo xmlns:p15="http://schemas.microsoft.com/office/powerpoint/2012/main" userId="9b5601d124e577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51EB"/>
    <a:srgbClr val="EDEDED"/>
    <a:srgbClr val="AA1219"/>
    <a:srgbClr val="FF0000"/>
    <a:srgbClr val="F8EC00"/>
    <a:srgbClr val="FAEDDE"/>
    <a:srgbClr val="FEC776"/>
    <a:srgbClr val="EDF0F0"/>
    <a:srgbClr val="A9D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3" autoAdjust="0"/>
    <p:restoredTop sz="94820" autoAdjust="0"/>
  </p:normalViewPr>
  <p:slideViewPr>
    <p:cSldViewPr snapToGrid="0">
      <p:cViewPr>
        <p:scale>
          <a:sx n="400" d="100"/>
          <a:sy n="400" d="100"/>
        </p:scale>
        <p:origin x="-7176" y="-4926"/>
      </p:cViewPr>
      <p:guideLst>
        <p:guide pos="3863"/>
        <p:guide pos="2479"/>
        <p:guide orient="horz" pos="211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536"/>
    </p:cViewPr>
  </p:sorterViewPr>
  <p:notesViewPr>
    <p:cSldViewPr snapToGrid="0" showGuides="1">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9-02T21:45:32.445" idx="2">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9-02T20:48:00.659"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D9358BC-04DF-4455-B949-70BC917541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9F56B79-1091-400F-A2A9-6227671170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t>2025/9/16</a:t>
            </a:fld>
            <a:endParaRPr lang="zh-CN" altLang="en-US"/>
          </a:p>
        </p:txBody>
      </p:sp>
      <p:sp>
        <p:nvSpPr>
          <p:cNvPr id="4" name="页脚占位符 3">
            <a:extLst>
              <a:ext uri="{FF2B5EF4-FFF2-40B4-BE49-F238E27FC236}">
                <a16:creationId xmlns:a16="http://schemas.microsoft.com/office/drawing/2014/main" id="{27FF21A8-AF92-4370-9E6D-DA18C0EF5F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5F13FF-4C82-4209-AB1F-7FD604644B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t>‹#›</a:t>
            </a:fld>
            <a:endParaRPr lang="zh-CN" altLang="en-US"/>
          </a:p>
        </p:txBody>
      </p:sp>
    </p:spTree>
    <p:extLst>
      <p:ext uri="{BB962C8B-B14F-4D97-AF65-F5344CB8AC3E}">
        <p14:creationId xmlns:p14="http://schemas.microsoft.com/office/powerpoint/2010/main" val="285002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2025/9/16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extLst>
      <p:ext uri="{BB962C8B-B14F-4D97-AF65-F5344CB8AC3E}">
        <p14:creationId xmlns:p14="http://schemas.microsoft.com/office/powerpoint/2010/main" val="259009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133A512F-7935-4AA0-B8EE-327DA99E149F}"/>
              </a:ext>
            </a:extLst>
          </p:cNvPr>
          <p:cNvPicPr>
            <a:picLocks noChangeAspect="1"/>
          </p:cNvPicPr>
          <p:nvPr userDrawn="1"/>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a:extLst>
              <a:ext uri="{FF2B5EF4-FFF2-40B4-BE49-F238E27FC236}">
                <a16:creationId xmlns:a16="http://schemas.microsoft.com/office/drawing/2014/main" id="{C99AEC58-8F05-45A3-900B-EBD7DE4066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a:extLst>
              <a:ext uri="{FF2B5EF4-FFF2-40B4-BE49-F238E27FC236}">
                <a16:creationId xmlns:a16="http://schemas.microsoft.com/office/drawing/2014/main" id="{8F4F430E-61A6-4C9B-AB28-E09461FCB9BD}"/>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17E19222-08F1-4F61-ACC2-6E16BB74363F}"/>
              </a:ext>
            </a:extLst>
          </p:cNvPr>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70BAF5-028D-41B3-B9C1-DA2C824DFAF8}"/>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a:extLst>
              <a:ext uri="{FF2B5EF4-FFF2-40B4-BE49-F238E27FC236}">
                <a16:creationId xmlns:a16="http://schemas.microsoft.com/office/drawing/2014/main" id="{45630356-568D-4951-BB6A-685960A62A21}"/>
              </a:ext>
            </a:extLst>
          </p:cNvPr>
          <p:cNvPicPr>
            <a:picLocks noChangeAspect="1"/>
          </p:cNvPicPr>
          <p:nvPr userDrawn="1"/>
        </p:nvPicPr>
        <p:blipFill rotWithShape="1">
          <a:blip r:embed="rId4" cstate="print"/>
          <a:srcRect l="74359" r="1346"/>
          <a:stretch/>
        </p:blipFill>
        <p:spPr>
          <a:xfrm>
            <a:off x="8870172" y="356842"/>
            <a:ext cx="3002280" cy="411617"/>
          </a:xfrm>
          <a:prstGeom prst="rect">
            <a:avLst/>
          </a:prstGeom>
        </p:spPr>
      </p:pic>
      <p:grpSp>
        <p:nvGrpSpPr>
          <p:cNvPr id="10" name="组合 9">
            <a:extLst>
              <a:ext uri="{FF2B5EF4-FFF2-40B4-BE49-F238E27FC236}">
                <a16:creationId xmlns:a16="http://schemas.microsoft.com/office/drawing/2014/main" id="{59C00A82-D333-4159-817E-9C7380D16DA1}"/>
              </a:ext>
            </a:extLst>
          </p:cNvPr>
          <p:cNvGrpSpPr/>
          <p:nvPr userDrawn="1"/>
        </p:nvGrpSpPr>
        <p:grpSpPr>
          <a:xfrm>
            <a:off x="2328587" y="6244170"/>
            <a:ext cx="7554800" cy="406590"/>
            <a:chOff x="2328587" y="6073254"/>
            <a:chExt cx="7554800" cy="406590"/>
          </a:xfrm>
        </p:grpSpPr>
        <p:pic>
          <p:nvPicPr>
            <p:cNvPr id="11" name="图片 10">
              <a:extLst>
                <a:ext uri="{FF2B5EF4-FFF2-40B4-BE49-F238E27FC236}">
                  <a16:creationId xmlns:a16="http://schemas.microsoft.com/office/drawing/2014/main" id="{32F7CF06-2AC1-461F-B3BC-23393E41E731}"/>
                </a:ext>
              </a:extLst>
            </p:cNvPr>
            <p:cNvPicPr>
              <a:picLocks noChangeAspect="1"/>
            </p:cNvPicPr>
            <p:nvPr userDrawn="1"/>
          </p:nvPicPr>
          <p:blipFill rotWithShape="1">
            <a:blip r:embed="rId5">
              <a:alphaModFix amt="50000"/>
            </a:blip>
            <a:srcRect t="9831" b="36385"/>
            <a:stretch/>
          </p:blipFill>
          <p:spPr>
            <a:xfrm>
              <a:off x="3352562" y="6073254"/>
              <a:ext cx="5486876" cy="406590"/>
            </a:xfrm>
            <a:prstGeom prst="rect">
              <a:avLst/>
            </a:prstGeom>
          </p:spPr>
        </p:pic>
        <p:sp>
          <p:nvSpPr>
            <p:cNvPr id="12" name="椭圆 11">
              <a:extLst>
                <a:ext uri="{FF2B5EF4-FFF2-40B4-BE49-F238E27FC236}">
                  <a16:creationId xmlns:a16="http://schemas.microsoft.com/office/drawing/2014/main" id="{7D624B0D-C38A-4A21-9289-4625DBDC6329}"/>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B71D46B1-BB63-4C6F-B0CE-67B40AD7F8B4}"/>
                </a:ext>
              </a:extLst>
            </p:cNvPr>
            <p:cNvCxnSpPr>
              <a:cxnSpLocks/>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1B8C26D-FDFA-4BF4-A7CF-B529B7E2DB07}"/>
                </a:ext>
              </a:extLst>
            </p:cNvPr>
            <p:cNvCxnSpPr>
              <a:cxnSpLocks/>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a:extLst>
              <a:ext uri="{FF2B5EF4-FFF2-40B4-BE49-F238E27FC236}">
                <a16:creationId xmlns:a16="http://schemas.microsoft.com/office/drawing/2014/main" id="{D98E603D-9283-4A63-8228-31FC2A45BE6E}"/>
              </a:ext>
            </a:extLst>
          </p:cNvPr>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622BD5-1061-4C09-9A14-FD1D2E6AED4C}"/>
              </a:ext>
            </a:extLst>
          </p:cNvPr>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6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8ACCEA9-8D4D-47C1-AFB3-3E215258EFDB}"/>
              </a:ext>
            </a:extLst>
          </p:cNvPr>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a:extLst>
              <a:ext uri="{FF2B5EF4-FFF2-40B4-BE49-F238E27FC236}">
                <a16:creationId xmlns:a16="http://schemas.microsoft.com/office/drawing/2014/main" id="{62155B61-5059-48B5-87FF-DD4186D229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a:extLst>
              <a:ext uri="{FF2B5EF4-FFF2-40B4-BE49-F238E27FC236}">
                <a16:creationId xmlns:a16="http://schemas.microsoft.com/office/drawing/2014/main" id="{4D934C7A-D80F-46AF-9EA9-3274A652C82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rcRect l="73973" r="3197"/>
          <a:stretch/>
        </p:blipFill>
        <p:spPr>
          <a:xfrm>
            <a:off x="9046840" y="274621"/>
            <a:ext cx="2821309" cy="411617"/>
          </a:xfrm>
          <a:prstGeom prst="rect">
            <a:avLst/>
          </a:prstGeom>
        </p:spPr>
      </p:pic>
      <p:sp>
        <p:nvSpPr>
          <p:cNvPr id="13" name="文本框 12">
            <a:extLst>
              <a:ext uri="{FF2B5EF4-FFF2-40B4-BE49-F238E27FC236}">
                <a16:creationId xmlns:a16="http://schemas.microsoft.com/office/drawing/2014/main" id="{52A61551-45B8-4979-813A-58420CD05B43}"/>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a:extLst>
              <a:ext uri="{FF2B5EF4-FFF2-40B4-BE49-F238E27FC236}">
                <a16:creationId xmlns:a16="http://schemas.microsoft.com/office/drawing/2014/main" id="{7B5C5EC2-BF47-4B56-8C74-5186E7035801}"/>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a:extLst>
              <a:ext uri="{FF2B5EF4-FFF2-40B4-BE49-F238E27FC236}">
                <a16:creationId xmlns:a16="http://schemas.microsoft.com/office/drawing/2014/main" id="{7F2E2F86-D946-488E-851C-D8455FD8E6B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85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a:extLst>
              <a:ext uri="{FF2B5EF4-FFF2-40B4-BE49-F238E27FC236}">
                <a16:creationId xmlns:a16="http://schemas.microsoft.com/office/drawing/2014/main" id="{95F2A3FF-349C-4A77-B4E4-30B91612AF58}"/>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a:extLst>
              <a:ext uri="{FF2B5EF4-FFF2-40B4-BE49-F238E27FC236}">
                <a16:creationId xmlns:a16="http://schemas.microsoft.com/office/drawing/2014/main" id="{C4D43C20-4F27-4C91-AEAA-CF5C31A8075D}"/>
              </a:ext>
            </a:extLst>
          </p:cNvPr>
          <p:cNvPicPr>
            <a:picLocks noChangeAspect="1"/>
          </p:cNvPicPr>
          <p:nvPr userDrawn="1"/>
        </p:nvPicPr>
        <p:blipFill rotWithShape="1">
          <a:blip r:embed="rId2" cstate="print"/>
          <a:srcRect l="74359" r="1346"/>
          <a:stretch/>
        </p:blipFill>
        <p:spPr>
          <a:xfrm>
            <a:off x="8870172" y="360363"/>
            <a:ext cx="3002280" cy="411617"/>
          </a:xfrm>
          <a:prstGeom prst="rect">
            <a:avLst/>
          </a:prstGeom>
        </p:spPr>
      </p:pic>
      <p:sp>
        <p:nvSpPr>
          <p:cNvPr id="9" name="矩形 8">
            <a:extLst>
              <a:ext uri="{FF2B5EF4-FFF2-40B4-BE49-F238E27FC236}">
                <a16:creationId xmlns:a16="http://schemas.microsoft.com/office/drawing/2014/main" id="{66616902-5391-4A6F-829E-AD2830E6904C}"/>
              </a:ext>
            </a:extLst>
          </p:cNvPr>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a:extLst>
              <a:ext uri="{FF2B5EF4-FFF2-40B4-BE49-F238E27FC236}">
                <a16:creationId xmlns:a16="http://schemas.microsoft.com/office/drawing/2014/main" id="{7DC35A62-787F-4D0F-902F-C6A602FEBB80}"/>
              </a:ext>
            </a:extLst>
          </p:cNvPr>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a:extLst>
              <a:ext uri="{FF2B5EF4-FFF2-40B4-BE49-F238E27FC236}">
                <a16:creationId xmlns:a16="http://schemas.microsoft.com/office/drawing/2014/main" id="{7530E292-1289-47A7-B19B-DBEC054F4388}"/>
              </a:ext>
            </a:extLst>
          </p:cNvPr>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extLst>
      <p:ext uri="{BB962C8B-B14F-4D97-AF65-F5344CB8AC3E}">
        <p14:creationId xmlns:p14="http://schemas.microsoft.com/office/powerpoint/2010/main" val="284729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BE1FDF5-4923-43E1-8950-8527649FE6EB}"/>
              </a:ext>
            </a:extLst>
          </p:cNvPr>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a:extLst>
              <a:ext uri="{FF2B5EF4-FFF2-40B4-BE49-F238E27FC236}">
                <a16:creationId xmlns:a16="http://schemas.microsoft.com/office/drawing/2014/main" id="{5FD0C4E5-D655-41D1-8AC5-975561F1C627}"/>
              </a:ext>
            </a:extLst>
          </p:cNvPr>
          <p:cNvPicPr>
            <a:picLocks noChangeAspect="1"/>
          </p:cNvPicPr>
          <p:nvPr userDrawn="1"/>
        </p:nvPicPr>
        <p:blipFill rotWithShape="1">
          <a:blip r:embed="rId2" cstate="print"/>
          <a:srcRect r="1346"/>
          <a:stretch/>
        </p:blipFill>
        <p:spPr>
          <a:xfrm>
            <a:off x="516" y="5781221"/>
            <a:ext cx="12191484" cy="411617"/>
          </a:xfrm>
          <a:prstGeom prst="rect">
            <a:avLst/>
          </a:prstGeom>
        </p:spPr>
      </p:pic>
      <p:sp>
        <p:nvSpPr>
          <p:cNvPr id="16" name="矩形 15">
            <a:extLst>
              <a:ext uri="{FF2B5EF4-FFF2-40B4-BE49-F238E27FC236}">
                <a16:creationId xmlns:a16="http://schemas.microsoft.com/office/drawing/2014/main" id="{EDD1933B-16C3-4999-98BD-F73EBEC916D2}"/>
              </a:ext>
            </a:extLst>
          </p:cNvPr>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64933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a:extLst>
              <a:ext uri="{FF2B5EF4-FFF2-40B4-BE49-F238E27FC236}">
                <a16:creationId xmlns:a16="http://schemas.microsoft.com/office/drawing/2014/main" id="{B94F3640-73A4-452A-B43A-9C6BC3DA01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a:extLst>
              <a:ext uri="{FF2B5EF4-FFF2-40B4-BE49-F238E27FC236}">
                <a16:creationId xmlns:a16="http://schemas.microsoft.com/office/drawing/2014/main" id="{1E81BD90-8A64-4ED5-A552-F6BD597FB9AE}"/>
              </a:ext>
            </a:extLst>
          </p:cNvPr>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a:extLst>
              <a:ext uri="{FF2B5EF4-FFF2-40B4-BE49-F238E27FC236}">
                <a16:creationId xmlns:a16="http://schemas.microsoft.com/office/drawing/2014/main" id="{6E06DE62-527A-47C4-87BF-FFC53A66E78B}"/>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a:extLst>
              <a:ext uri="{FF2B5EF4-FFF2-40B4-BE49-F238E27FC236}">
                <a16:creationId xmlns:a16="http://schemas.microsoft.com/office/drawing/2014/main" id="{028BE167-9388-4F73-B56C-D2C5AA5DAD6C}"/>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a:extLst>
              <a:ext uri="{FF2B5EF4-FFF2-40B4-BE49-F238E27FC236}">
                <a16:creationId xmlns:a16="http://schemas.microsoft.com/office/drawing/2014/main" id="{7B04C2BD-8375-4CA5-A006-B014FC0FB530}"/>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8" name="文本占位符 38">
            <a:extLst>
              <a:ext uri="{FF2B5EF4-FFF2-40B4-BE49-F238E27FC236}">
                <a16:creationId xmlns:a16="http://schemas.microsoft.com/office/drawing/2014/main" id="{E32F64F0-3B16-41D3-A21E-C57551DE700E}"/>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1607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pic>
        <p:nvPicPr>
          <p:cNvPr id="16" name="图片 15" descr="文本&#10;&#10;描述已自动生成">
            <a:extLst>
              <a:ext uri="{FF2B5EF4-FFF2-40B4-BE49-F238E27FC236}">
                <a16:creationId xmlns:a16="http://schemas.microsoft.com/office/drawing/2014/main" id="{F48AE7D4-DFEE-4825-B27E-30333F4A9B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a:extLst>
              <a:ext uri="{FF2B5EF4-FFF2-40B4-BE49-F238E27FC236}">
                <a16:creationId xmlns:a16="http://schemas.microsoft.com/office/drawing/2014/main" id="{04CF1101-69DB-4A33-A9E2-33249567E39A}"/>
              </a:ext>
            </a:extLst>
          </p:cNvPr>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64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a:extLst>
              <a:ext uri="{FF2B5EF4-FFF2-40B4-BE49-F238E27FC236}">
                <a16:creationId xmlns:a16="http://schemas.microsoft.com/office/drawing/2014/main" id="{5723A9D1-EED7-4450-8C0A-D4F40F2B0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a:extLst>
              <a:ext uri="{FF2B5EF4-FFF2-40B4-BE49-F238E27FC236}">
                <a16:creationId xmlns:a16="http://schemas.microsoft.com/office/drawing/2014/main" id="{D828F617-93F6-4A6A-9A46-2F3977BC78B6}"/>
              </a:ext>
            </a:extLst>
          </p:cNvPr>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extLst>
      <p:ext uri="{BB962C8B-B14F-4D97-AF65-F5344CB8AC3E}">
        <p14:creationId xmlns:p14="http://schemas.microsoft.com/office/powerpoint/2010/main" val="263751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a:extLst>
              <a:ext uri="{FF2B5EF4-FFF2-40B4-BE49-F238E27FC236}">
                <a16:creationId xmlns:a16="http://schemas.microsoft.com/office/drawing/2014/main" id="{033EB741-EFF7-4BA9-9D9F-8D39CB76B557}"/>
              </a:ext>
            </a:extLst>
          </p:cNvPr>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0" name="文本占位符 31">
            <a:extLst>
              <a:ext uri="{FF2B5EF4-FFF2-40B4-BE49-F238E27FC236}">
                <a16:creationId xmlns:a16="http://schemas.microsoft.com/office/drawing/2014/main" id="{340CE4CD-6751-47F9-A2C4-46D3B98564CC}"/>
              </a:ext>
            </a:extLst>
          </p:cNvPr>
          <p:cNvSpPr txBox="1">
            <a:spLocks/>
          </p:cNvSpPr>
          <p:nvPr userDrawn="1"/>
        </p:nvSpPr>
        <p:spPr>
          <a:xfrm>
            <a:off x="2952571" y="2609847"/>
            <a:ext cx="6286859" cy="598488"/>
          </a:xfrm>
          <a:prstGeom prst="rect">
            <a:avLst/>
          </a:prstGeom>
        </p:spPr>
        <p:txBody>
          <a:bodyPr anchor="ctr"/>
          <a:lstStyle>
            <a:lvl1pPr marL="0" indent="0" algn="ctr" defTabSz="967710" rtl="0" eaLnBrk="1" latinLnBrk="0" hangingPunct="1">
              <a:lnSpc>
                <a:spcPct val="100000"/>
              </a:lnSpc>
              <a:spcBef>
                <a:spcPts val="1058"/>
              </a:spcBef>
              <a:buFontTx/>
              <a:buNone/>
              <a:defRPr sz="5400" b="1" kern="1200" spc="600">
                <a:solidFill>
                  <a:schemeClr val="accent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5400" b="1" i="0" u="none" strike="noStrike" kern="1200" cap="none" spc="600" normalizeH="0" baseline="0" noProof="0" dirty="0">
              <a:ln>
                <a:noFill/>
              </a:ln>
              <a:solidFill>
                <a:srgbClr val="C8161E"/>
              </a:solidFill>
              <a:effectLst/>
              <a:uLnTx/>
              <a:uFillTx/>
              <a:latin typeface="Arial"/>
              <a:ea typeface="微软雅黑"/>
              <a:cs typeface="+mn-cs"/>
            </a:endParaRPr>
          </a:p>
        </p:txBody>
      </p:sp>
      <p:pic>
        <p:nvPicPr>
          <p:cNvPr id="11" name="图片 10">
            <a:extLst>
              <a:ext uri="{FF2B5EF4-FFF2-40B4-BE49-F238E27FC236}">
                <a16:creationId xmlns:a16="http://schemas.microsoft.com/office/drawing/2014/main" id="{EF900DEE-6164-48C3-8797-16E7213B07EB}"/>
              </a:ext>
            </a:extLst>
          </p:cNvPr>
          <p:cNvPicPr>
            <a:picLocks noChangeAspect="1"/>
          </p:cNvPicPr>
          <p:nvPr userDrawn="1"/>
        </p:nvPicPr>
        <p:blipFill rotWithShape="1">
          <a:blip r:embed="rId2">
            <a:alphaModFix amt="20000"/>
            <a:duotone>
              <a:srgbClr val="ED7D31">
                <a:shade val="45000"/>
                <a:satMod val="135000"/>
              </a:srgbClr>
              <a:prstClr val="white"/>
            </a:duotone>
          </a:blip>
          <a:srcRect t="9831" b="36385"/>
          <a:stretch/>
        </p:blipFill>
        <p:spPr>
          <a:xfrm>
            <a:off x="3352562" y="6146610"/>
            <a:ext cx="5486876" cy="406590"/>
          </a:xfrm>
          <a:prstGeom prst="rect">
            <a:avLst/>
          </a:prstGeom>
        </p:spPr>
      </p:pic>
      <p:pic>
        <p:nvPicPr>
          <p:cNvPr id="12" name="图片 11">
            <a:extLst>
              <a:ext uri="{FF2B5EF4-FFF2-40B4-BE49-F238E27FC236}">
                <a16:creationId xmlns:a16="http://schemas.microsoft.com/office/drawing/2014/main" id="{CE9C0F90-B4B1-48B6-B1D3-91ACC9BAE7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a:extLst>
              <a:ext uri="{FF2B5EF4-FFF2-40B4-BE49-F238E27FC236}">
                <a16:creationId xmlns:a16="http://schemas.microsoft.com/office/drawing/2014/main" id="{FB2C31BE-C0C5-4899-948E-BC783E5331C4}"/>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4" name="图片 13" descr="图片包含 建筑物&#10;&#10;自动生成的说明">
            <a:extLst>
              <a:ext uri="{FF2B5EF4-FFF2-40B4-BE49-F238E27FC236}">
                <a16:creationId xmlns:a16="http://schemas.microsoft.com/office/drawing/2014/main" id="{05619C6E-49A8-4320-BAA1-41C03E721E4F}"/>
              </a:ext>
            </a:extLst>
          </p:cNvPr>
          <p:cNvPicPr>
            <a:picLocks noChangeAspect="1"/>
          </p:cNvPicPr>
          <p:nvPr userDrawn="1"/>
        </p:nvPicPr>
        <p:blipFill>
          <a:blip r:embed="rId4">
            <a:duotone>
              <a:prstClr val="black"/>
              <a:srgbClr val="C8161E">
                <a:tint val="45000"/>
                <a:satMod val="400000"/>
              </a:srgb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a:extLst>
              <a:ext uri="{FF2B5EF4-FFF2-40B4-BE49-F238E27FC236}">
                <a16:creationId xmlns:a16="http://schemas.microsoft.com/office/drawing/2014/main" id="{545C6A52-683F-4BB0-A406-3D050A96C0FB}"/>
              </a:ext>
            </a:extLst>
          </p:cNvPr>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extLst>
      <p:ext uri="{BB962C8B-B14F-4D97-AF65-F5344CB8AC3E}">
        <p14:creationId xmlns:p14="http://schemas.microsoft.com/office/powerpoint/2010/main" val="12300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52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2AC7F3C-7382-4A84-A86E-90EDDD72E86C}"/>
              </a:ext>
            </a:extLst>
          </p:cNvPr>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a:extLst>
              <a:ext uri="{FF2B5EF4-FFF2-40B4-BE49-F238E27FC236}">
                <a16:creationId xmlns:a16="http://schemas.microsoft.com/office/drawing/2014/main" id="{3E65EB6F-1E6F-4BA7-9B1A-87394468F945}"/>
              </a:ext>
            </a:extLst>
          </p:cNvPr>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a:extLst>
              <a:ext uri="{FF2B5EF4-FFF2-40B4-BE49-F238E27FC236}">
                <a16:creationId xmlns:a16="http://schemas.microsoft.com/office/drawing/2014/main" id="{C851C1A8-2647-4778-B954-91350A393600}"/>
              </a:ext>
            </a:extLst>
          </p:cNvPr>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a:extLst>
              <a:ext uri="{FF2B5EF4-FFF2-40B4-BE49-F238E27FC236}">
                <a16:creationId xmlns:a16="http://schemas.microsoft.com/office/drawing/2014/main" id="{A67E4451-E515-4CD6-9AC2-80FEED5A33AE}"/>
              </a:ext>
            </a:extLst>
          </p:cNvPr>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a:extLst>
              <a:ext uri="{FF2B5EF4-FFF2-40B4-BE49-F238E27FC236}">
                <a16:creationId xmlns:a16="http://schemas.microsoft.com/office/drawing/2014/main" id="{4EEB66B9-CD9A-4406-B82A-B301F0B2B0E1}"/>
              </a:ext>
            </a:extLst>
          </p:cNvPr>
          <p:cNvPicPr>
            <a:picLocks noChangeAspect="1"/>
          </p:cNvPicPr>
          <p:nvPr userDrawn="1"/>
        </p:nvPicPr>
        <p:blipFill rotWithShape="1">
          <a:blip r:embed="rId2" cstate="print"/>
          <a:srcRect l="74359" r="1346"/>
          <a:stretch/>
        </p:blipFill>
        <p:spPr>
          <a:xfrm>
            <a:off x="8870172" y="6192838"/>
            <a:ext cx="3002280" cy="411617"/>
          </a:xfrm>
          <a:prstGeom prst="rect">
            <a:avLst/>
          </a:prstGeom>
        </p:spPr>
      </p:pic>
      <p:cxnSp>
        <p:nvCxnSpPr>
          <p:cNvPr id="11" name="直接连接符 10">
            <a:extLst>
              <a:ext uri="{FF2B5EF4-FFF2-40B4-BE49-F238E27FC236}">
                <a16:creationId xmlns:a16="http://schemas.microsoft.com/office/drawing/2014/main" id="{BAED13B5-679B-4E26-81FE-6C898B17DE9C}"/>
              </a:ext>
            </a:extLst>
          </p:cNvPr>
          <p:cNvCxnSpPr>
            <a:cxnSpLocks/>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5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6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D36BD71-E314-4A66-99B1-E39EA1F94132}"/>
              </a:ext>
            </a:extLst>
          </p:cNvPr>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5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98E190D1-AFAC-4AD9-B92E-58B87CBA2BBB}"/>
              </a:ext>
            </a:extLst>
          </p:cNvPr>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a:extLst>
              <a:ext uri="{FF2B5EF4-FFF2-40B4-BE49-F238E27FC236}">
                <a16:creationId xmlns:a16="http://schemas.microsoft.com/office/drawing/2014/main" id="{96682C4B-F3CB-4913-99B2-00AFB7251FAA}"/>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a:extLst>
              <a:ext uri="{FF2B5EF4-FFF2-40B4-BE49-F238E27FC236}">
                <a16:creationId xmlns:a16="http://schemas.microsoft.com/office/drawing/2014/main" id="{B5A17264-04D1-4C02-832A-A1DA9484B078}"/>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a:extLst>
              <a:ext uri="{FF2B5EF4-FFF2-40B4-BE49-F238E27FC236}">
                <a16:creationId xmlns:a16="http://schemas.microsoft.com/office/drawing/2014/main" id="{26FA3F28-F930-4C1E-80F2-90C73C8F3063}"/>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a:extLst>
              <a:ext uri="{FF2B5EF4-FFF2-40B4-BE49-F238E27FC236}">
                <a16:creationId xmlns:a16="http://schemas.microsoft.com/office/drawing/2014/main" id="{2286D724-0E80-4FBA-8317-A8CE5EF38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a:extLst>
              <a:ext uri="{FF2B5EF4-FFF2-40B4-BE49-F238E27FC236}">
                <a16:creationId xmlns:a16="http://schemas.microsoft.com/office/drawing/2014/main" id="{F53A0ABC-646A-4367-9E96-FFDDE79E6B5F}"/>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sp>
        <p:nvSpPr>
          <p:cNvPr id="10" name="图片占位符 6">
            <a:extLst>
              <a:ext uri="{FF2B5EF4-FFF2-40B4-BE49-F238E27FC236}">
                <a16:creationId xmlns:a16="http://schemas.microsoft.com/office/drawing/2014/main" id="{1E4B9AD9-F42C-42B1-BF19-2BD63A06C277}"/>
              </a:ext>
            </a:extLst>
          </p:cNvPr>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a:extLst>
              <a:ext uri="{FF2B5EF4-FFF2-40B4-BE49-F238E27FC236}">
                <a16:creationId xmlns:a16="http://schemas.microsoft.com/office/drawing/2014/main" id="{8763BFF2-1BD6-4E69-9E37-FE80DFEC27A8}"/>
              </a:ext>
            </a:extLst>
          </p:cNvPr>
          <p:cNvCxnSpPr>
            <a:cxnSpLocks/>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2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CA3B2481-2E39-4F26-AD96-B5923670EB5F}"/>
              </a:ext>
            </a:extLst>
          </p:cNvPr>
          <p:cNvPicPr>
            <a:picLocks noChangeAspect="1"/>
          </p:cNvPicPr>
          <p:nvPr userDrawn="1"/>
        </p:nvPicPr>
        <p:blipFill>
          <a:blip r:embed="rId2"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a:extLst>
              <a:ext uri="{FF2B5EF4-FFF2-40B4-BE49-F238E27FC236}">
                <a16:creationId xmlns:a16="http://schemas.microsoft.com/office/drawing/2014/main" id="{C227DB4D-9A52-41BB-8743-E8038C4138FC}"/>
              </a:ext>
            </a:extLst>
          </p:cNvPr>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B2D05E36-F937-40FD-97BB-9372B5AC93DC}"/>
              </a:ext>
            </a:extLst>
          </p:cNvPr>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C80367-1D9F-485B-B0F7-7C45899F9076}"/>
              </a:ext>
            </a:extLst>
          </p:cNvPr>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a:extLst>
              <a:ext uri="{FF2B5EF4-FFF2-40B4-BE49-F238E27FC236}">
                <a16:creationId xmlns:a16="http://schemas.microsoft.com/office/drawing/2014/main" id="{61CC23B2-BE5F-4680-96CD-C33FF9374DFF}"/>
              </a:ext>
            </a:extLst>
          </p:cNvPr>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a:extLst>
              <a:ext uri="{FF2B5EF4-FFF2-40B4-BE49-F238E27FC236}">
                <a16:creationId xmlns:a16="http://schemas.microsoft.com/office/drawing/2014/main" id="{3788FC1A-7F0D-4A9B-AA04-89AD4994A8D0}"/>
              </a:ext>
            </a:extLst>
          </p:cNvPr>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a:extLst>
              <a:ext uri="{FF2B5EF4-FFF2-40B4-BE49-F238E27FC236}">
                <a16:creationId xmlns:a16="http://schemas.microsoft.com/office/drawing/2014/main" id="{C00B84F0-53AC-421B-9FBC-62687BB5AA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a:extLst>
              <a:ext uri="{FF2B5EF4-FFF2-40B4-BE49-F238E27FC236}">
                <a16:creationId xmlns:a16="http://schemas.microsoft.com/office/drawing/2014/main" id="{69E27F61-80B1-40C1-B303-E54548F0A013}"/>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0094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DC54DA7-8689-4800-BC51-1B5E92F91EBD}"/>
              </a:ext>
            </a:extLst>
          </p:cNvPr>
          <p:cNvGrpSpPr/>
          <p:nvPr userDrawn="1"/>
        </p:nvGrpSpPr>
        <p:grpSpPr>
          <a:xfrm>
            <a:off x="391884" y="2278063"/>
            <a:ext cx="4122059" cy="1462680"/>
            <a:chOff x="304800" y="2709636"/>
            <a:chExt cx="4122059" cy="1462680"/>
          </a:xfrm>
        </p:grpSpPr>
        <p:grpSp>
          <p:nvGrpSpPr>
            <p:cNvPr id="12" name="组合 11">
              <a:extLst>
                <a:ext uri="{FF2B5EF4-FFF2-40B4-BE49-F238E27FC236}">
                  <a16:creationId xmlns:a16="http://schemas.microsoft.com/office/drawing/2014/main" id="{5E59BA01-ADDE-45EC-AD9A-30B45C126EF8}"/>
                </a:ext>
              </a:extLst>
            </p:cNvPr>
            <p:cNvGrpSpPr/>
            <p:nvPr/>
          </p:nvGrpSpPr>
          <p:grpSpPr>
            <a:xfrm>
              <a:off x="304800" y="2709636"/>
              <a:ext cx="4122059" cy="1462680"/>
              <a:chOff x="667656" y="1497651"/>
              <a:chExt cx="4122059" cy="1462680"/>
            </a:xfrm>
          </p:grpSpPr>
          <p:grpSp>
            <p:nvGrpSpPr>
              <p:cNvPr id="14" name="组合 13">
                <a:extLst>
                  <a:ext uri="{FF2B5EF4-FFF2-40B4-BE49-F238E27FC236}">
                    <a16:creationId xmlns:a16="http://schemas.microsoft.com/office/drawing/2014/main" id="{5C4775BF-17D8-45C0-9CB9-425332699B08}"/>
                  </a:ext>
                </a:extLst>
              </p:cNvPr>
              <p:cNvGrpSpPr/>
              <p:nvPr/>
            </p:nvGrpSpPr>
            <p:grpSpPr>
              <a:xfrm>
                <a:off x="667656" y="1497651"/>
                <a:ext cx="4122059" cy="1438728"/>
                <a:chOff x="537028" y="1493158"/>
                <a:chExt cx="4122059" cy="1438728"/>
              </a:xfrm>
            </p:grpSpPr>
            <p:sp>
              <p:nvSpPr>
                <p:cNvPr id="17" name="矩形 16">
                  <a:extLst>
                    <a:ext uri="{FF2B5EF4-FFF2-40B4-BE49-F238E27FC236}">
                      <a16:creationId xmlns:a16="http://schemas.microsoft.com/office/drawing/2014/main" id="{0D22151C-5CCD-4390-83DF-F41B623A3BBE}"/>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8" name="图片 17" descr="图片包含 建筑物&#10;&#10;自动生成的说明">
                  <a:extLst>
                    <a:ext uri="{FF2B5EF4-FFF2-40B4-BE49-F238E27FC236}">
                      <a16:creationId xmlns:a16="http://schemas.microsoft.com/office/drawing/2014/main" id="{4FA339D9-8197-4F28-8D72-F96BF5158E1B}"/>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a:extLst>
                  <a:ext uri="{FF2B5EF4-FFF2-40B4-BE49-F238E27FC236}">
                    <a16:creationId xmlns:a16="http://schemas.microsoft.com/office/drawing/2014/main" id="{C081911D-2E44-4FD6-A0AD-907AAE52FACB}"/>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a:extLst>
                  <a:ext uri="{FF2B5EF4-FFF2-40B4-BE49-F238E27FC236}">
                    <a16:creationId xmlns:a16="http://schemas.microsoft.com/office/drawing/2014/main" id="{A92C7D20-4DAB-48D5-B9FE-07311B97C222}"/>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13" name="图片 12">
              <a:extLst>
                <a:ext uri="{FF2B5EF4-FFF2-40B4-BE49-F238E27FC236}">
                  <a16:creationId xmlns:a16="http://schemas.microsoft.com/office/drawing/2014/main" id="{722A3E5D-FF59-4C7C-A657-F2CE27FAB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a:extLst>
              <a:ext uri="{FF2B5EF4-FFF2-40B4-BE49-F238E27FC236}">
                <a16:creationId xmlns:a16="http://schemas.microsoft.com/office/drawing/2014/main" id="{AF8E3962-2329-4680-827B-C4237CDC52F3}"/>
              </a:ext>
            </a:extLst>
          </p:cNvPr>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133436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78DC3B0-6545-47FD-A372-07AD4DF09697}"/>
              </a:ext>
            </a:extLst>
          </p:cNvPr>
          <p:cNvGrpSpPr/>
          <p:nvPr userDrawn="1"/>
        </p:nvGrpSpPr>
        <p:grpSpPr>
          <a:xfrm>
            <a:off x="4034971" y="689970"/>
            <a:ext cx="4122059" cy="1462680"/>
            <a:chOff x="304800" y="2709636"/>
            <a:chExt cx="4122059" cy="1462680"/>
          </a:xfrm>
        </p:grpSpPr>
        <p:grpSp>
          <p:nvGrpSpPr>
            <p:cNvPr id="4" name="组合 3">
              <a:extLst>
                <a:ext uri="{FF2B5EF4-FFF2-40B4-BE49-F238E27FC236}">
                  <a16:creationId xmlns:a16="http://schemas.microsoft.com/office/drawing/2014/main" id="{A499F2E8-30BC-413E-8034-6A7278D4979C}"/>
                </a:ext>
              </a:extLst>
            </p:cNvPr>
            <p:cNvGrpSpPr/>
            <p:nvPr/>
          </p:nvGrpSpPr>
          <p:grpSpPr>
            <a:xfrm>
              <a:off x="304800" y="2709636"/>
              <a:ext cx="4122059" cy="1462680"/>
              <a:chOff x="667656" y="1497651"/>
              <a:chExt cx="4122059" cy="1462680"/>
            </a:xfrm>
          </p:grpSpPr>
          <p:grpSp>
            <p:nvGrpSpPr>
              <p:cNvPr id="6" name="组合 5">
                <a:extLst>
                  <a:ext uri="{FF2B5EF4-FFF2-40B4-BE49-F238E27FC236}">
                    <a16:creationId xmlns:a16="http://schemas.microsoft.com/office/drawing/2014/main" id="{BFD679A7-DAD2-4984-B6F0-7C9ABE4B8F0F}"/>
                  </a:ext>
                </a:extLst>
              </p:cNvPr>
              <p:cNvGrpSpPr/>
              <p:nvPr/>
            </p:nvGrpSpPr>
            <p:grpSpPr>
              <a:xfrm>
                <a:off x="667656" y="1497651"/>
                <a:ext cx="4122059" cy="1438728"/>
                <a:chOff x="537028" y="1493158"/>
                <a:chExt cx="4122059" cy="1438728"/>
              </a:xfrm>
            </p:grpSpPr>
            <p:sp>
              <p:nvSpPr>
                <p:cNvPr id="9" name="矩形 8">
                  <a:extLst>
                    <a:ext uri="{FF2B5EF4-FFF2-40B4-BE49-F238E27FC236}">
                      <a16:creationId xmlns:a16="http://schemas.microsoft.com/office/drawing/2014/main" id="{424CD77E-BBF9-4D46-B301-F75D3222F2E0}"/>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0" name="图片 9" descr="图片包含 建筑物&#10;&#10;自动生成的说明">
                  <a:extLst>
                    <a:ext uri="{FF2B5EF4-FFF2-40B4-BE49-F238E27FC236}">
                      <a16:creationId xmlns:a16="http://schemas.microsoft.com/office/drawing/2014/main" id="{83E81D97-88FE-44C4-85F5-ABEF155EA045}"/>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a:extLst>
                  <a:ext uri="{FF2B5EF4-FFF2-40B4-BE49-F238E27FC236}">
                    <a16:creationId xmlns:a16="http://schemas.microsoft.com/office/drawing/2014/main" id="{53959A77-64DA-4694-95C2-AD9E38910645}"/>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a:extLst>
                  <a:ext uri="{FF2B5EF4-FFF2-40B4-BE49-F238E27FC236}">
                    <a16:creationId xmlns:a16="http://schemas.microsoft.com/office/drawing/2014/main" id="{20512A63-1AB8-442E-BAE6-AF2B98235281}"/>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5" name="图片 4">
              <a:extLst>
                <a:ext uri="{FF2B5EF4-FFF2-40B4-BE49-F238E27FC236}">
                  <a16:creationId xmlns:a16="http://schemas.microsoft.com/office/drawing/2014/main" id="{AD253681-53B8-4661-A94B-736B46C3A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a:extLst>
              <a:ext uri="{FF2B5EF4-FFF2-40B4-BE49-F238E27FC236}">
                <a16:creationId xmlns:a16="http://schemas.microsoft.com/office/drawing/2014/main" id="{D403F116-EFE8-4DEB-B6FE-4D20752B7443}"/>
              </a:ext>
            </a:extLst>
          </p:cNvPr>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272101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a:extLst>
              <a:ext uri="{FF2B5EF4-FFF2-40B4-BE49-F238E27FC236}">
                <a16:creationId xmlns:a16="http://schemas.microsoft.com/office/drawing/2014/main" id="{633E3E6D-D003-4285-9CD3-F9F948F4D401}"/>
              </a:ext>
            </a:extLst>
          </p:cNvPr>
          <p:cNvPicPr>
            <a:picLocks noChangeAspect="1"/>
          </p:cNvPicPr>
          <p:nvPr userDrawn="1"/>
        </p:nvPicPr>
        <p:blipFill rotWithShape="1">
          <a:blip r:embed="rId2" cstate="print"/>
          <a:srcRect r="1346"/>
          <a:stretch/>
        </p:blipFill>
        <p:spPr>
          <a:xfrm>
            <a:off x="516" y="6149854"/>
            <a:ext cx="12191484" cy="411617"/>
          </a:xfrm>
          <a:prstGeom prst="rect">
            <a:avLst/>
          </a:prstGeom>
        </p:spPr>
      </p:pic>
      <p:pic>
        <p:nvPicPr>
          <p:cNvPr id="13" name="图片 12" descr="文本&#10;&#10;中度可信度描述已自动生成">
            <a:extLst>
              <a:ext uri="{FF2B5EF4-FFF2-40B4-BE49-F238E27FC236}">
                <a16:creationId xmlns:a16="http://schemas.microsoft.com/office/drawing/2014/main" id="{20F80C42-4A81-4868-AA78-9E4FF9811EE2}"/>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a:extLst>
              <a:ext uri="{FF2B5EF4-FFF2-40B4-BE49-F238E27FC236}">
                <a16:creationId xmlns:a16="http://schemas.microsoft.com/office/drawing/2014/main" id="{EB998610-38B8-4F4F-8E37-98D574A43924}"/>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31260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616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8" r:id="rId4"/>
    <p:sldLayoutId id="2147483683" r:id="rId5"/>
    <p:sldLayoutId id="2147483689" r:id="rId6"/>
    <p:sldLayoutId id="2147483682" r:id="rId7"/>
    <p:sldLayoutId id="2147483684" r:id="rId8"/>
    <p:sldLayoutId id="2147483664" r:id="rId9"/>
    <p:sldLayoutId id="2147483677" r:id="rId10"/>
    <p:sldLayoutId id="2147483678" r:id="rId11"/>
    <p:sldLayoutId id="2147483675" r:id="rId12"/>
    <p:sldLayoutId id="2147483690" r:id="rId13"/>
    <p:sldLayoutId id="2147483685" r:id="rId14"/>
    <p:sldLayoutId id="2147483686" r:id="rId15"/>
    <p:sldLayoutId id="2147483691" r:id="rId16"/>
    <p:sldLayoutId id="21474836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1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27" indent="-241927" algn="l" defTabSz="967710" rtl="0" eaLnBrk="1" latinLnBrk="0" hangingPunct="1">
        <a:lnSpc>
          <a:spcPct val="90000"/>
        </a:lnSpc>
        <a:spcBef>
          <a:spcPts val="1058"/>
        </a:spcBef>
        <a:buFontTx/>
        <a:buBlip>
          <a:blip r:embed="rId19"/>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1">
          <p15:clr>
            <a:srgbClr val="F26B43"/>
          </p15:clr>
        </p15:guide>
        <p15:guide id="2" orient="horz" pos="227">
          <p15:clr>
            <a:srgbClr val="F26B43"/>
          </p15:clr>
        </p15:guide>
        <p15:guide id="3" pos="3840" userDrawn="1">
          <p15:clr>
            <a:srgbClr val="F26B43"/>
          </p15:clr>
        </p15:guide>
        <p15:guide id="4" pos="227">
          <p15:clr>
            <a:srgbClr val="F26B43"/>
          </p15:clr>
        </p15:guide>
        <p15:guide id="5" orient="horz" pos="2041">
          <p15:clr>
            <a:srgbClr val="F26B43"/>
          </p15:clr>
        </p15:guide>
        <p15:guide id="6" pos="7446" userDrawn="1">
          <p15:clr>
            <a:srgbClr val="F26B43"/>
          </p15:clr>
        </p15:guide>
        <p15:guide id="7" orient="horz" pos="3651">
          <p15:clr>
            <a:srgbClr val="F26B43"/>
          </p15:clr>
        </p15:guide>
        <p15:guide id="8" orient="horz" pos="2514">
          <p15:clr>
            <a:srgbClr val="FDE53C"/>
          </p15:clr>
        </p15:guide>
        <p15:guide id="9" orient="horz" pos="1554">
          <p15:clr>
            <a:srgbClr val="FDE53C"/>
          </p15:clr>
        </p15:guide>
        <p15:guide id="12" pos="2418">
          <p15:clr>
            <a:srgbClr val="A4A3A4"/>
          </p15:clr>
        </p15:guide>
        <p15:guide id="13" pos="4830">
          <p15:clr>
            <a:srgbClr val="A4A3A4"/>
          </p15:clr>
        </p15:guide>
        <p15:guide id="14" orient="horz" pos="1356">
          <p15:clr>
            <a:srgbClr val="A4A3A4"/>
          </p15:clr>
        </p15:guide>
        <p15:guide id="15" orient="horz" pos="271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comments" Target="../comments/comment1.xml"/><Relationship Id="rId4" Type="http://schemas.openxmlformats.org/officeDocument/2006/relationships/image" Target="../media/image19.gif"/></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omments" Target="../comments/comment2.xml"/><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zhuanlan.zhihu.com/p/708060685" TargetMode="Externa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10.xml"/><Relationship Id="rId4" Type="http://schemas.openxmlformats.org/officeDocument/2006/relationships/image" Target="../media/image3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BA0915D-87CF-4F17-BBD1-3AC45560D05C}"/>
              </a:ext>
            </a:extLst>
          </p:cNvPr>
          <p:cNvGrpSpPr/>
          <p:nvPr/>
        </p:nvGrpSpPr>
        <p:grpSpPr>
          <a:xfrm>
            <a:off x="423183" y="3384849"/>
            <a:ext cx="720000" cy="720000"/>
            <a:chOff x="5412150" y="2260600"/>
            <a:chExt cx="720000" cy="720000"/>
          </a:xfrm>
        </p:grpSpPr>
        <p:sp>
          <p:nvSpPr>
            <p:cNvPr id="15" name="矩形 14">
              <a:extLst>
                <a:ext uri="{FF2B5EF4-FFF2-40B4-BE49-F238E27FC236}">
                  <a16:creationId xmlns:a16="http://schemas.microsoft.com/office/drawing/2014/main" id="{62037128-D97B-4568-BB31-F9FD275A7583}"/>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6" name="矩形 15">
              <a:extLst>
                <a:ext uri="{FF2B5EF4-FFF2-40B4-BE49-F238E27FC236}">
                  <a16:creationId xmlns:a16="http://schemas.microsoft.com/office/drawing/2014/main" id="{5A5766F7-D77A-44AE-9C4E-8A9AAA46B4FE}"/>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CDC30366-295F-4B2B-B37C-9BAE92EBE2AD}"/>
              </a:ext>
            </a:extLst>
          </p:cNvPr>
          <p:cNvSpPr/>
          <p:nvPr/>
        </p:nvSpPr>
        <p:spPr>
          <a:xfrm>
            <a:off x="1353457" y="3384849"/>
            <a:ext cx="934013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城市干扰场景下大规模无人集群分簇</a:t>
            </a:r>
            <a:r>
              <a:rPr lang="en-US" altLang="zh-CN" sz="2800" b="1" dirty="0">
                <a:solidFill>
                  <a:schemeClr val="accent2"/>
                </a:solidFill>
              </a:rPr>
              <a:t>RRT*-APF</a:t>
            </a:r>
            <a:r>
              <a:rPr lang="zh-CN" altLang="en-US" sz="2800" b="1" dirty="0">
                <a:solidFill>
                  <a:schemeClr val="accent2"/>
                </a:solidFill>
              </a:rPr>
              <a:t>路径规划</a:t>
            </a:r>
          </a:p>
        </p:txBody>
      </p:sp>
      <p:sp>
        <p:nvSpPr>
          <p:cNvPr id="34" name="矩形 33">
            <a:extLst>
              <a:ext uri="{FF2B5EF4-FFF2-40B4-BE49-F238E27FC236}">
                <a16:creationId xmlns:a16="http://schemas.microsoft.com/office/drawing/2014/main" id="{6394916B-9D94-418D-A513-1758712D99CF}"/>
              </a:ext>
            </a:extLst>
          </p:cNvPr>
          <p:cNvSpPr/>
          <p:nvPr/>
        </p:nvSpPr>
        <p:spPr>
          <a:xfrm>
            <a:off x="1388359" y="4874838"/>
            <a:ext cx="933315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城市干扰场景下无人集群 </a:t>
            </a:r>
            <a:r>
              <a:rPr lang="en-US" altLang="zh-CN" sz="2800" b="1" dirty="0">
                <a:solidFill>
                  <a:schemeClr val="accent2"/>
                </a:solidFill>
              </a:rPr>
              <a:t>RRT*-DWA</a:t>
            </a:r>
            <a:r>
              <a:rPr lang="zh-CN" altLang="en-US" sz="2800" b="1" dirty="0">
                <a:solidFill>
                  <a:schemeClr val="accent2"/>
                </a:solidFill>
              </a:rPr>
              <a:t>通信抗干扰路径规划</a:t>
            </a:r>
          </a:p>
        </p:txBody>
      </p:sp>
      <p:grpSp>
        <p:nvGrpSpPr>
          <p:cNvPr id="35" name="组合 34">
            <a:extLst>
              <a:ext uri="{FF2B5EF4-FFF2-40B4-BE49-F238E27FC236}">
                <a16:creationId xmlns:a16="http://schemas.microsoft.com/office/drawing/2014/main" id="{65EE6209-E6EB-4001-97BF-C0561541C593}"/>
              </a:ext>
            </a:extLst>
          </p:cNvPr>
          <p:cNvGrpSpPr/>
          <p:nvPr/>
        </p:nvGrpSpPr>
        <p:grpSpPr>
          <a:xfrm>
            <a:off x="437143" y="4844050"/>
            <a:ext cx="720000" cy="720000"/>
            <a:chOff x="5412150" y="1180600"/>
            <a:chExt cx="720000" cy="720000"/>
          </a:xfrm>
        </p:grpSpPr>
        <p:sp>
          <p:nvSpPr>
            <p:cNvPr id="36" name="矩形 35">
              <a:extLst>
                <a:ext uri="{FF2B5EF4-FFF2-40B4-BE49-F238E27FC236}">
                  <a16:creationId xmlns:a16="http://schemas.microsoft.com/office/drawing/2014/main" id="{AFD7A189-7BE4-4ECD-9807-7285399AF2FB}"/>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37" name="矩形 36">
              <a:extLst>
                <a:ext uri="{FF2B5EF4-FFF2-40B4-BE49-F238E27FC236}">
                  <a16:creationId xmlns:a16="http://schemas.microsoft.com/office/drawing/2014/main" id="{089AA8A1-9F6F-4E36-9310-B1BC348BD0B4}"/>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7342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4C87E0C-764E-46DC-8EB7-C02C2FA09B3B}"/>
              </a:ext>
            </a:extLst>
          </p:cNvPr>
          <p:cNvSpPr>
            <a:spLocks noGrp="1"/>
          </p:cNvSpPr>
          <p:nvPr>
            <p:ph type="body" sz="quarter" idx="11"/>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03722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14" name="文本框 13">
            <a:extLst>
              <a:ext uri="{FF2B5EF4-FFF2-40B4-BE49-F238E27FC236}">
                <a16:creationId xmlns:a16="http://schemas.microsoft.com/office/drawing/2014/main" id="{D5FC64CB-2566-442C-932D-A0BF222C86B7}"/>
              </a:ext>
            </a:extLst>
          </p:cNvPr>
          <p:cNvSpPr txBox="1"/>
          <p:nvPr/>
        </p:nvSpPr>
        <p:spPr>
          <a:xfrm>
            <a:off x="2703944" y="5683018"/>
            <a:ext cx="6327094" cy="369332"/>
          </a:xfrm>
          <a:prstGeom prst="rect">
            <a:avLst/>
          </a:prstGeom>
          <a:noFill/>
        </p:spPr>
        <p:txBody>
          <a:bodyPr wrap="square" rtlCol="0">
            <a:spAutoFit/>
          </a:bodyPr>
          <a:lstStyle/>
          <a:p>
            <a:endParaRPr lang="zh-CN" altLang="en-US" dirty="0"/>
          </a:p>
        </p:txBody>
      </p:sp>
      <p:sp>
        <p:nvSpPr>
          <p:cNvPr id="15" name="文本框 14">
            <a:extLst>
              <a:ext uri="{FF2B5EF4-FFF2-40B4-BE49-F238E27FC236}">
                <a16:creationId xmlns:a16="http://schemas.microsoft.com/office/drawing/2014/main" id="{9CD73ABD-1F93-4053-9C13-4775BB438E8C}"/>
              </a:ext>
            </a:extLst>
          </p:cNvPr>
          <p:cNvSpPr txBox="1"/>
          <p:nvPr/>
        </p:nvSpPr>
        <p:spPr>
          <a:xfrm>
            <a:off x="2733144" y="4787639"/>
            <a:ext cx="6327094" cy="369332"/>
          </a:xfrm>
          <a:prstGeom prst="rect">
            <a:avLst/>
          </a:prstGeom>
          <a:noFill/>
        </p:spPr>
        <p:txBody>
          <a:bodyPr wrap="square" rtlCol="0">
            <a:spAutoFit/>
          </a:bodyPr>
          <a:lstStyle/>
          <a:p>
            <a:endParaRPr lang="zh-CN" altLang="en-US" dirty="0"/>
          </a:p>
        </p:txBody>
      </p:sp>
      <p:sp>
        <p:nvSpPr>
          <p:cNvPr id="16" name="文本框 15">
            <a:extLst>
              <a:ext uri="{FF2B5EF4-FFF2-40B4-BE49-F238E27FC236}">
                <a16:creationId xmlns:a16="http://schemas.microsoft.com/office/drawing/2014/main" id="{9775401C-4ABC-4F7F-8282-18A5E0916C00}"/>
              </a:ext>
            </a:extLst>
          </p:cNvPr>
          <p:cNvSpPr txBox="1"/>
          <p:nvPr/>
        </p:nvSpPr>
        <p:spPr>
          <a:xfrm>
            <a:off x="2823887" y="4878381"/>
            <a:ext cx="6327094" cy="369332"/>
          </a:xfrm>
          <a:prstGeom prst="rect">
            <a:avLst/>
          </a:prstGeom>
          <a:noFill/>
        </p:spPr>
        <p:txBody>
          <a:bodyPr wrap="square" rtlCol="0">
            <a:spAutoFit/>
          </a:bodyPr>
          <a:lstStyle/>
          <a:p>
            <a:endParaRPr lang="zh-CN" altLang="en-US" dirty="0"/>
          </a:p>
        </p:txBody>
      </p:sp>
      <p:sp>
        <p:nvSpPr>
          <p:cNvPr id="3" name="矩形 2">
            <a:extLst>
              <a:ext uri="{FF2B5EF4-FFF2-40B4-BE49-F238E27FC236}">
                <a16:creationId xmlns:a16="http://schemas.microsoft.com/office/drawing/2014/main" id="{97F2BAA8-49C2-4714-B555-A071B3227C5C}"/>
              </a:ext>
            </a:extLst>
          </p:cNvPr>
          <p:cNvSpPr/>
          <p:nvPr/>
        </p:nvSpPr>
        <p:spPr>
          <a:xfrm>
            <a:off x="416205" y="907421"/>
            <a:ext cx="111244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场景模型</a:t>
            </a:r>
          </a:p>
        </p:txBody>
      </p:sp>
      <p:sp>
        <p:nvSpPr>
          <p:cNvPr id="19" name="矩形 18">
            <a:extLst>
              <a:ext uri="{FF2B5EF4-FFF2-40B4-BE49-F238E27FC236}">
                <a16:creationId xmlns:a16="http://schemas.microsoft.com/office/drawing/2014/main" id="{5ED7893E-41A7-4560-98DE-A04D0C66A44C}"/>
              </a:ext>
            </a:extLst>
          </p:cNvPr>
          <p:cNvSpPr/>
          <p:nvPr/>
        </p:nvSpPr>
        <p:spPr>
          <a:xfrm>
            <a:off x="4077863" y="1569445"/>
            <a:ext cx="577479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问题</a:t>
            </a:r>
            <a:r>
              <a:rPr lang="en-US" altLang="zh-CN" b="1" dirty="0"/>
              <a:t>1</a:t>
            </a:r>
            <a:r>
              <a:rPr lang="zh-CN" altLang="en-US" b="1" dirty="0"/>
              <a:t>：</a:t>
            </a:r>
            <a:r>
              <a:rPr lang="en-US" altLang="zh-CN" b="1" dirty="0"/>
              <a:t>CBS+RRT</a:t>
            </a:r>
            <a:r>
              <a:rPr lang="zh-CN" altLang="en-US" b="1" dirty="0"/>
              <a:t>算法难以实时规划与通信协同</a:t>
            </a:r>
          </a:p>
        </p:txBody>
      </p:sp>
      <p:sp>
        <p:nvSpPr>
          <p:cNvPr id="20" name="矩形 19">
            <a:extLst>
              <a:ext uri="{FF2B5EF4-FFF2-40B4-BE49-F238E27FC236}">
                <a16:creationId xmlns:a16="http://schemas.microsoft.com/office/drawing/2014/main" id="{2E8C66B1-7409-44B5-B554-0F4E165371E8}"/>
              </a:ext>
            </a:extLst>
          </p:cNvPr>
          <p:cNvSpPr/>
          <p:nvPr/>
        </p:nvSpPr>
        <p:spPr>
          <a:xfrm>
            <a:off x="482808" y="5174032"/>
            <a:ext cx="1200586"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场景特点</a:t>
            </a:r>
          </a:p>
        </p:txBody>
      </p:sp>
      <p:pic>
        <p:nvPicPr>
          <p:cNvPr id="21" name="图片 20">
            <a:extLst>
              <a:ext uri="{FF2B5EF4-FFF2-40B4-BE49-F238E27FC236}">
                <a16:creationId xmlns:a16="http://schemas.microsoft.com/office/drawing/2014/main" id="{8D35744A-C9FD-4A4B-9718-9DBB9B04DA1D}"/>
              </a:ext>
            </a:extLst>
          </p:cNvPr>
          <p:cNvPicPr>
            <a:picLocks noChangeAspect="1"/>
          </p:cNvPicPr>
          <p:nvPr/>
        </p:nvPicPr>
        <p:blipFill>
          <a:blip r:embed="rId2"/>
          <a:stretch>
            <a:fillRect/>
          </a:stretch>
        </p:blipFill>
        <p:spPr>
          <a:xfrm>
            <a:off x="428246" y="1435192"/>
            <a:ext cx="3300733" cy="3223317"/>
          </a:xfrm>
          <a:prstGeom prst="rect">
            <a:avLst/>
          </a:prstGeom>
        </p:spPr>
      </p:pic>
      <p:sp>
        <p:nvSpPr>
          <p:cNvPr id="22" name="文本框 21">
            <a:extLst>
              <a:ext uri="{FF2B5EF4-FFF2-40B4-BE49-F238E27FC236}">
                <a16:creationId xmlns:a16="http://schemas.microsoft.com/office/drawing/2014/main" id="{9A29B0E4-B2A7-43AF-AC7A-3F139A3E2AE5}"/>
              </a:ext>
            </a:extLst>
          </p:cNvPr>
          <p:cNvSpPr txBox="1"/>
          <p:nvPr/>
        </p:nvSpPr>
        <p:spPr>
          <a:xfrm>
            <a:off x="1805884" y="4890319"/>
            <a:ext cx="5905207"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随机生成建筑物集群，初始地图信息</a:t>
            </a:r>
            <a:r>
              <a:rPr lang="zh-CN" altLang="en-US" b="1" dirty="0">
                <a:solidFill>
                  <a:srgbClr val="FF0000"/>
                </a:solidFill>
              </a:rPr>
              <a:t>未知</a:t>
            </a:r>
            <a:endParaRPr lang="en-US" altLang="zh-CN" b="1" dirty="0">
              <a:solidFill>
                <a:srgbClr val="FF0000"/>
              </a:solidFill>
            </a:endParaRPr>
          </a:p>
          <a:p>
            <a:pPr marL="285750" indent="-285750">
              <a:buFont typeface="Wingdings" panose="05000000000000000000" pitchFamily="2" charset="2"/>
              <a:buChar char="Ø"/>
            </a:pPr>
            <a:r>
              <a:rPr lang="en-US" altLang="zh-CN" dirty="0"/>
              <a:t>36</a:t>
            </a:r>
            <a:r>
              <a:rPr lang="zh-CN" altLang="en-US" dirty="0"/>
              <a:t>架无人机需要前往对应的目的地，并</a:t>
            </a:r>
            <a:r>
              <a:rPr lang="zh-CN" altLang="en-US" b="1" dirty="0">
                <a:solidFill>
                  <a:srgbClr val="FF0000"/>
                </a:solidFill>
              </a:rPr>
              <a:t>保持节点通信</a:t>
            </a:r>
            <a:endParaRPr lang="en-US" altLang="zh-CN" b="1" dirty="0">
              <a:solidFill>
                <a:srgbClr val="FF0000"/>
              </a:solidFill>
            </a:endParaRPr>
          </a:p>
          <a:p>
            <a:pPr marL="285750" indent="-285750">
              <a:buFont typeface="Wingdings" panose="05000000000000000000" pitchFamily="2" charset="2"/>
              <a:buChar char="Ø"/>
            </a:pPr>
            <a:r>
              <a:rPr lang="zh-CN" altLang="en-US" dirty="0"/>
              <a:t>无人机携带</a:t>
            </a:r>
            <a:r>
              <a:rPr lang="zh-CN" altLang="en-US" b="1" dirty="0">
                <a:solidFill>
                  <a:srgbClr val="FF0000"/>
                </a:solidFill>
              </a:rPr>
              <a:t>探测半径为</a:t>
            </a:r>
            <a:r>
              <a:rPr lang="en-US" altLang="zh-CN" b="1" dirty="0">
                <a:solidFill>
                  <a:srgbClr val="FF0000"/>
                </a:solidFill>
              </a:rPr>
              <a:t>R</a:t>
            </a:r>
            <a:r>
              <a:rPr lang="zh-CN" altLang="en-US" dirty="0"/>
              <a:t>的雷达探测环境信息</a:t>
            </a:r>
            <a:endParaRPr lang="en-US" altLang="zh-CN" dirty="0"/>
          </a:p>
          <a:p>
            <a:pPr marL="285750" indent="-285750">
              <a:buFont typeface="Wingdings" panose="05000000000000000000" pitchFamily="2" charset="2"/>
              <a:buChar char="Ø"/>
            </a:pPr>
            <a:r>
              <a:rPr lang="zh-CN" altLang="en-US" dirty="0"/>
              <a:t>存在干扰功率不定的</a:t>
            </a:r>
            <a:r>
              <a:rPr lang="zh-CN" altLang="en-US" b="1" dirty="0">
                <a:solidFill>
                  <a:srgbClr val="FF0000"/>
                </a:solidFill>
              </a:rPr>
              <a:t>干扰</a:t>
            </a:r>
            <a:endParaRPr lang="en-US" altLang="zh-CN" b="1" dirty="0">
              <a:solidFill>
                <a:srgbClr val="FF0000"/>
              </a:solidFill>
            </a:endParaRPr>
          </a:p>
        </p:txBody>
      </p:sp>
      <p:sp>
        <p:nvSpPr>
          <p:cNvPr id="24" name="矩形 23">
            <a:extLst>
              <a:ext uri="{FF2B5EF4-FFF2-40B4-BE49-F238E27FC236}">
                <a16:creationId xmlns:a16="http://schemas.microsoft.com/office/drawing/2014/main" id="{4B2A7AFA-467E-4BAF-84F6-B35F5084C177}"/>
              </a:ext>
            </a:extLst>
          </p:cNvPr>
          <p:cNvSpPr/>
          <p:nvPr/>
        </p:nvSpPr>
        <p:spPr>
          <a:xfrm>
            <a:off x="4089862" y="4220974"/>
            <a:ext cx="6303586"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问题</a:t>
            </a:r>
            <a:r>
              <a:rPr lang="en-US" altLang="zh-CN" b="1" dirty="0"/>
              <a:t>2</a:t>
            </a:r>
            <a:r>
              <a:rPr lang="zh-CN" altLang="en-US" b="1" dirty="0"/>
              <a:t>：人工势场法</a:t>
            </a:r>
            <a:r>
              <a:rPr lang="en-US" altLang="zh-CN" b="1" dirty="0"/>
              <a:t>APF</a:t>
            </a:r>
            <a:r>
              <a:rPr lang="zh-CN" altLang="en-US" b="1" dirty="0"/>
              <a:t>难以解决大范围干扰带来的死锁问题</a:t>
            </a:r>
          </a:p>
        </p:txBody>
      </p:sp>
      <p:cxnSp>
        <p:nvCxnSpPr>
          <p:cNvPr id="27" name="直接箭头连接符 26">
            <a:extLst>
              <a:ext uri="{FF2B5EF4-FFF2-40B4-BE49-F238E27FC236}">
                <a16:creationId xmlns:a16="http://schemas.microsoft.com/office/drawing/2014/main" id="{8504B914-4AF7-41FD-9A00-9495BF4B1333}"/>
              </a:ext>
            </a:extLst>
          </p:cNvPr>
          <p:cNvCxnSpPr>
            <a:cxnSpLocks/>
          </p:cNvCxnSpPr>
          <p:nvPr/>
        </p:nvCxnSpPr>
        <p:spPr>
          <a:xfrm flipV="1">
            <a:off x="4763659" y="4809325"/>
            <a:ext cx="2903966" cy="1157137"/>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93A423BA-DFD2-498E-8F44-0DF3C7F29CB1}"/>
              </a:ext>
            </a:extLst>
          </p:cNvPr>
          <p:cNvCxnSpPr>
            <a:cxnSpLocks/>
          </p:cNvCxnSpPr>
          <p:nvPr/>
        </p:nvCxnSpPr>
        <p:spPr>
          <a:xfrm flipV="1">
            <a:off x="3022406" y="2225042"/>
            <a:ext cx="1046674" cy="301705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32" name="矩形 31">
            <a:extLst>
              <a:ext uri="{FF2B5EF4-FFF2-40B4-BE49-F238E27FC236}">
                <a16:creationId xmlns:a16="http://schemas.microsoft.com/office/drawing/2014/main" id="{629D20DB-916D-4D92-B550-16C89FBBC346}"/>
              </a:ext>
            </a:extLst>
          </p:cNvPr>
          <p:cNvSpPr/>
          <p:nvPr/>
        </p:nvSpPr>
        <p:spPr>
          <a:xfrm>
            <a:off x="4018719" y="930914"/>
            <a:ext cx="230721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现有算法存在的问题</a:t>
            </a:r>
          </a:p>
        </p:txBody>
      </p:sp>
      <p:sp>
        <p:nvSpPr>
          <p:cNvPr id="33" name="矩形 32">
            <a:extLst>
              <a:ext uri="{FF2B5EF4-FFF2-40B4-BE49-F238E27FC236}">
                <a16:creationId xmlns:a16="http://schemas.microsoft.com/office/drawing/2014/main" id="{7E1E7A52-C98F-4AE8-ABAA-68894689DCC7}"/>
              </a:ext>
            </a:extLst>
          </p:cNvPr>
          <p:cNvSpPr/>
          <p:nvPr/>
        </p:nvSpPr>
        <p:spPr>
          <a:xfrm>
            <a:off x="4062100" y="1479793"/>
            <a:ext cx="7117080" cy="3306207"/>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pic>
        <p:nvPicPr>
          <p:cNvPr id="36" name="图片 35">
            <a:extLst>
              <a:ext uri="{FF2B5EF4-FFF2-40B4-BE49-F238E27FC236}">
                <a16:creationId xmlns:a16="http://schemas.microsoft.com/office/drawing/2014/main" id="{77F7EC42-B6CA-445E-9038-40D8D17B4FFE}"/>
              </a:ext>
            </a:extLst>
          </p:cNvPr>
          <p:cNvPicPr>
            <a:picLocks noChangeAspect="1"/>
          </p:cNvPicPr>
          <p:nvPr/>
        </p:nvPicPr>
        <p:blipFill>
          <a:blip r:embed="rId2"/>
          <a:stretch>
            <a:fillRect/>
          </a:stretch>
        </p:blipFill>
        <p:spPr>
          <a:xfrm>
            <a:off x="7205490" y="2286891"/>
            <a:ext cx="1837569" cy="1794470"/>
          </a:xfrm>
          <a:prstGeom prst="rect">
            <a:avLst/>
          </a:prstGeom>
        </p:spPr>
      </p:pic>
      <p:sp>
        <p:nvSpPr>
          <p:cNvPr id="40" name="椭圆 39">
            <a:extLst>
              <a:ext uri="{FF2B5EF4-FFF2-40B4-BE49-F238E27FC236}">
                <a16:creationId xmlns:a16="http://schemas.microsoft.com/office/drawing/2014/main" id="{AA42990D-1C94-4FBD-9F69-17C2E257B820}"/>
              </a:ext>
            </a:extLst>
          </p:cNvPr>
          <p:cNvSpPr/>
          <p:nvPr/>
        </p:nvSpPr>
        <p:spPr>
          <a:xfrm>
            <a:off x="7929877" y="3357978"/>
            <a:ext cx="45719" cy="45719"/>
          </a:xfrm>
          <a:prstGeom prst="ellipse">
            <a:avLst/>
          </a:prstGeom>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algn="just"/>
            <a:endParaRPr lang="zh-CN" altLang="en-US" dirty="0"/>
          </a:p>
        </p:txBody>
      </p:sp>
      <p:cxnSp>
        <p:nvCxnSpPr>
          <p:cNvPr id="42" name="直接箭头连接符 41">
            <a:extLst>
              <a:ext uri="{FF2B5EF4-FFF2-40B4-BE49-F238E27FC236}">
                <a16:creationId xmlns:a16="http://schemas.microsoft.com/office/drawing/2014/main" id="{B81F6CEB-6240-4E4F-9AEB-A62E6A0B8A64}"/>
              </a:ext>
            </a:extLst>
          </p:cNvPr>
          <p:cNvCxnSpPr>
            <a:cxnSpLocks/>
          </p:cNvCxnSpPr>
          <p:nvPr/>
        </p:nvCxnSpPr>
        <p:spPr>
          <a:xfrm flipV="1">
            <a:off x="7985121" y="3217961"/>
            <a:ext cx="133350" cy="125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515EE70-B86F-4516-B6DD-F9852AC3C430}"/>
              </a:ext>
            </a:extLst>
          </p:cNvPr>
          <p:cNvCxnSpPr>
            <a:cxnSpLocks/>
          </p:cNvCxnSpPr>
          <p:nvPr/>
        </p:nvCxnSpPr>
        <p:spPr>
          <a:xfrm flipH="1">
            <a:off x="7804146" y="3429098"/>
            <a:ext cx="116683" cy="12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645E6DF4-74DD-444A-8768-B410923308EB}"/>
              </a:ext>
            </a:extLst>
          </p:cNvPr>
          <p:cNvSpPr txBox="1"/>
          <p:nvPr/>
        </p:nvSpPr>
        <p:spPr>
          <a:xfrm>
            <a:off x="7930352" y="3453705"/>
            <a:ext cx="800219" cy="215444"/>
          </a:xfrm>
          <a:prstGeom prst="rect">
            <a:avLst/>
          </a:prstGeom>
          <a:noFill/>
        </p:spPr>
        <p:txBody>
          <a:bodyPr wrap="none" rtlCol="0">
            <a:spAutoFit/>
          </a:bodyPr>
          <a:lstStyle/>
          <a:p>
            <a:r>
              <a:rPr lang="zh-CN" altLang="en-US" sz="800" dirty="0"/>
              <a:t>节点当前位置</a:t>
            </a:r>
          </a:p>
        </p:txBody>
      </p:sp>
      <p:sp>
        <p:nvSpPr>
          <p:cNvPr id="48" name="文本框 47">
            <a:extLst>
              <a:ext uri="{FF2B5EF4-FFF2-40B4-BE49-F238E27FC236}">
                <a16:creationId xmlns:a16="http://schemas.microsoft.com/office/drawing/2014/main" id="{0BB85435-F2C9-4673-AE37-EA466E94B340}"/>
              </a:ext>
            </a:extLst>
          </p:cNvPr>
          <p:cNvSpPr txBox="1"/>
          <p:nvPr/>
        </p:nvSpPr>
        <p:spPr>
          <a:xfrm>
            <a:off x="8075608" y="3177480"/>
            <a:ext cx="389850" cy="215444"/>
          </a:xfrm>
          <a:prstGeom prst="rect">
            <a:avLst/>
          </a:prstGeom>
          <a:noFill/>
        </p:spPr>
        <p:txBody>
          <a:bodyPr wrap="none" rtlCol="0">
            <a:spAutoFit/>
          </a:bodyPr>
          <a:lstStyle/>
          <a:p>
            <a:r>
              <a:rPr lang="zh-CN" altLang="en-US" sz="800" dirty="0"/>
              <a:t>引力</a:t>
            </a:r>
          </a:p>
        </p:txBody>
      </p:sp>
      <p:sp>
        <p:nvSpPr>
          <p:cNvPr id="49" name="文本框 48">
            <a:extLst>
              <a:ext uri="{FF2B5EF4-FFF2-40B4-BE49-F238E27FC236}">
                <a16:creationId xmlns:a16="http://schemas.microsoft.com/office/drawing/2014/main" id="{BDD01F29-4463-4728-ACCB-BE29DCC6EFC7}"/>
              </a:ext>
            </a:extLst>
          </p:cNvPr>
          <p:cNvSpPr txBox="1"/>
          <p:nvPr/>
        </p:nvSpPr>
        <p:spPr>
          <a:xfrm>
            <a:off x="7677939" y="3525142"/>
            <a:ext cx="528638" cy="215444"/>
          </a:xfrm>
          <a:prstGeom prst="rect">
            <a:avLst/>
          </a:prstGeom>
          <a:noFill/>
        </p:spPr>
        <p:txBody>
          <a:bodyPr wrap="square" rtlCol="0">
            <a:spAutoFit/>
          </a:bodyPr>
          <a:lstStyle/>
          <a:p>
            <a:r>
              <a:rPr lang="zh-CN" altLang="en-US" sz="800" dirty="0"/>
              <a:t>斥力</a:t>
            </a:r>
          </a:p>
        </p:txBody>
      </p:sp>
      <p:sp>
        <p:nvSpPr>
          <p:cNvPr id="50" name="文本框 49">
            <a:extLst>
              <a:ext uri="{FF2B5EF4-FFF2-40B4-BE49-F238E27FC236}">
                <a16:creationId xmlns:a16="http://schemas.microsoft.com/office/drawing/2014/main" id="{761ABD24-7EE8-427B-8E70-D98B246E85F1}"/>
              </a:ext>
            </a:extLst>
          </p:cNvPr>
          <p:cNvSpPr txBox="1"/>
          <p:nvPr/>
        </p:nvSpPr>
        <p:spPr>
          <a:xfrm>
            <a:off x="8990008" y="3071911"/>
            <a:ext cx="646331" cy="369332"/>
          </a:xfrm>
          <a:prstGeom prst="rect">
            <a:avLst/>
          </a:prstGeom>
          <a:noFill/>
        </p:spPr>
        <p:txBody>
          <a:bodyPr wrap="none" rtlCol="0">
            <a:spAutoFit/>
          </a:bodyPr>
          <a:lstStyle/>
          <a:p>
            <a:r>
              <a:rPr lang="zh-CN" altLang="en-US" b="1" dirty="0">
                <a:solidFill>
                  <a:srgbClr val="FF0000"/>
                </a:solidFill>
              </a:rPr>
              <a:t>死锁</a:t>
            </a:r>
          </a:p>
        </p:txBody>
      </p:sp>
      <p:pic>
        <p:nvPicPr>
          <p:cNvPr id="58" name="图片 57">
            <a:extLst>
              <a:ext uri="{FF2B5EF4-FFF2-40B4-BE49-F238E27FC236}">
                <a16:creationId xmlns:a16="http://schemas.microsoft.com/office/drawing/2014/main" id="{2B2F8644-ECE9-4CEF-9DA5-76A2712AF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1852" y="2152650"/>
            <a:ext cx="2005752" cy="2005752"/>
          </a:xfrm>
          <a:prstGeom prst="rect">
            <a:avLst/>
          </a:prstGeom>
        </p:spPr>
      </p:pic>
      <p:sp>
        <p:nvSpPr>
          <p:cNvPr id="59" name="文本框 58">
            <a:extLst>
              <a:ext uri="{FF2B5EF4-FFF2-40B4-BE49-F238E27FC236}">
                <a16:creationId xmlns:a16="http://schemas.microsoft.com/office/drawing/2014/main" id="{8C656316-8B9E-4CB0-B63F-54DFE78C7B23}"/>
              </a:ext>
            </a:extLst>
          </p:cNvPr>
          <p:cNvSpPr txBox="1"/>
          <p:nvPr/>
        </p:nvSpPr>
        <p:spPr>
          <a:xfrm>
            <a:off x="6156453" y="2863886"/>
            <a:ext cx="1107996" cy="646331"/>
          </a:xfrm>
          <a:prstGeom prst="rect">
            <a:avLst/>
          </a:prstGeom>
          <a:noFill/>
        </p:spPr>
        <p:txBody>
          <a:bodyPr wrap="none" rtlCol="0">
            <a:spAutoFit/>
          </a:bodyPr>
          <a:lstStyle/>
          <a:p>
            <a:r>
              <a:rPr lang="zh-CN" altLang="en-US" b="1" dirty="0">
                <a:solidFill>
                  <a:srgbClr val="FF0000"/>
                </a:solidFill>
              </a:rPr>
              <a:t>无实时性</a:t>
            </a:r>
            <a:br>
              <a:rPr lang="en-US" altLang="zh-CN" b="1" dirty="0">
                <a:solidFill>
                  <a:srgbClr val="FF0000"/>
                </a:solidFill>
              </a:rPr>
            </a:br>
            <a:r>
              <a:rPr lang="zh-CN" altLang="en-US" b="1" dirty="0">
                <a:solidFill>
                  <a:srgbClr val="FF0000"/>
                </a:solidFill>
              </a:rPr>
              <a:t>无协同</a:t>
            </a:r>
          </a:p>
        </p:txBody>
      </p:sp>
      <p:pic>
        <p:nvPicPr>
          <p:cNvPr id="61" name="图片 60">
            <a:extLst>
              <a:ext uri="{FF2B5EF4-FFF2-40B4-BE49-F238E27FC236}">
                <a16:creationId xmlns:a16="http://schemas.microsoft.com/office/drawing/2014/main" id="{275320A1-7D78-4815-A745-B777B315D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8825" y="2273301"/>
            <a:ext cx="1933574" cy="1933574"/>
          </a:xfrm>
          <a:prstGeom prst="rect">
            <a:avLst/>
          </a:prstGeom>
        </p:spPr>
      </p:pic>
    </p:spTree>
    <p:extLst>
      <p:ext uri="{BB962C8B-B14F-4D97-AF65-F5344CB8AC3E}">
        <p14:creationId xmlns:p14="http://schemas.microsoft.com/office/powerpoint/2010/main" val="372956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8" name="矩形 7">
            <a:extLst>
              <a:ext uri="{FF2B5EF4-FFF2-40B4-BE49-F238E27FC236}">
                <a16:creationId xmlns:a16="http://schemas.microsoft.com/office/drawing/2014/main" id="{07F20D07-08BB-4756-BECE-B6AC57096751}"/>
              </a:ext>
            </a:extLst>
          </p:cNvPr>
          <p:cNvSpPr/>
          <p:nvPr/>
        </p:nvSpPr>
        <p:spPr>
          <a:xfrm>
            <a:off x="360363" y="922661"/>
            <a:ext cx="111244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APF</a:t>
            </a:r>
            <a:r>
              <a:rPr lang="zh-CN" altLang="en-US" b="1" dirty="0"/>
              <a:t>算法</a:t>
            </a:r>
          </a:p>
        </p:txBody>
      </p:sp>
      <p:pic>
        <p:nvPicPr>
          <p:cNvPr id="9" name="图片 8">
            <a:extLst>
              <a:ext uri="{FF2B5EF4-FFF2-40B4-BE49-F238E27FC236}">
                <a16:creationId xmlns:a16="http://schemas.microsoft.com/office/drawing/2014/main" id="{05041E07-78DD-4DF7-A9DB-C86D4A374A8B}"/>
              </a:ext>
            </a:extLst>
          </p:cNvPr>
          <p:cNvPicPr>
            <a:picLocks noChangeAspect="1"/>
          </p:cNvPicPr>
          <p:nvPr/>
        </p:nvPicPr>
        <p:blipFill>
          <a:blip r:embed="rId2"/>
          <a:stretch>
            <a:fillRect/>
          </a:stretch>
        </p:blipFill>
        <p:spPr>
          <a:xfrm>
            <a:off x="1297623" y="1742642"/>
            <a:ext cx="2428125" cy="1200266"/>
          </a:xfrm>
          <a:prstGeom prst="rect">
            <a:avLst/>
          </a:prstGeom>
        </p:spPr>
      </p:pic>
      <p:pic>
        <p:nvPicPr>
          <p:cNvPr id="11" name="图片 10">
            <a:extLst>
              <a:ext uri="{FF2B5EF4-FFF2-40B4-BE49-F238E27FC236}">
                <a16:creationId xmlns:a16="http://schemas.microsoft.com/office/drawing/2014/main" id="{B943395E-88DF-4363-9E0F-5397AFD0475A}"/>
              </a:ext>
            </a:extLst>
          </p:cNvPr>
          <p:cNvPicPr>
            <a:picLocks noChangeAspect="1"/>
          </p:cNvPicPr>
          <p:nvPr/>
        </p:nvPicPr>
        <p:blipFill>
          <a:blip r:embed="rId3"/>
          <a:stretch>
            <a:fillRect/>
          </a:stretch>
        </p:blipFill>
        <p:spPr>
          <a:xfrm>
            <a:off x="1801813" y="3983376"/>
            <a:ext cx="4986035" cy="1417299"/>
          </a:xfrm>
          <a:prstGeom prst="rect">
            <a:avLst/>
          </a:prstGeom>
        </p:spPr>
      </p:pic>
      <p:pic>
        <p:nvPicPr>
          <p:cNvPr id="12" name="图片 11">
            <a:extLst>
              <a:ext uri="{FF2B5EF4-FFF2-40B4-BE49-F238E27FC236}">
                <a16:creationId xmlns:a16="http://schemas.microsoft.com/office/drawing/2014/main" id="{DFFCE040-799C-460F-872D-6B2162DD70FF}"/>
              </a:ext>
            </a:extLst>
          </p:cNvPr>
          <p:cNvPicPr>
            <a:picLocks noChangeAspect="1"/>
          </p:cNvPicPr>
          <p:nvPr/>
        </p:nvPicPr>
        <p:blipFill>
          <a:blip r:embed="rId4"/>
          <a:stretch>
            <a:fillRect/>
          </a:stretch>
        </p:blipFill>
        <p:spPr>
          <a:xfrm>
            <a:off x="5701665" y="1647534"/>
            <a:ext cx="5661660" cy="1010232"/>
          </a:xfrm>
          <a:prstGeom prst="rect">
            <a:avLst/>
          </a:prstGeom>
        </p:spPr>
      </p:pic>
      <p:sp>
        <p:nvSpPr>
          <p:cNvPr id="13" name="矩形 12">
            <a:extLst>
              <a:ext uri="{FF2B5EF4-FFF2-40B4-BE49-F238E27FC236}">
                <a16:creationId xmlns:a16="http://schemas.microsoft.com/office/drawing/2014/main" id="{AC714516-FB6B-4BF6-A603-5FE8ECEE8959}"/>
              </a:ext>
            </a:extLst>
          </p:cNvPr>
          <p:cNvSpPr/>
          <p:nvPr/>
        </p:nvSpPr>
        <p:spPr>
          <a:xfrm>
            <a:off x="999382" y="5662347"/>
            <a:ext cx="1000389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APF</a:t>
            </a:r>
            <a:r>
              <a:rPr lang="zh-CN" altLang="en-US" b="1" dirty="0"/>
              <a:t>算法通过计算 目标引力 </a:t>
            </a:r>
            <a:r>
              <a:rPr lang="en-US" altLang="zh-CN" b="1" dirty="0"/>
              <a:t>+ </a:t>
            </a:r>
            <a:r>
              <a:rPr lang="zh-CN" altLang="en-US" b="1" dirty="0"/>
              <a:t>障碍物斥力 </a:t>
            </a:r>
            <a:r>
              <a:rPr lang="en-US" altLang="zh-CN" b="1" dirty="0"/>
              <a:t>+ </a:t>
            </a:r>
            <a:r>
              <a:rPr lang="zh-CN" altLang="en-US" b="1" dirty="0"/>
              <a:t>连续性引力</a:t>
            </a:r>
            <a:r>
              <a:rPr lang="en-US" altLang="zh-CN" b="1" dirty="0"/>
              <a:t> </a:t>
            </a:r>
            <a:r>
              <a:rPr lang="zh-CN" altLang="en-US" b="1" dirty="0"/>
              <a:t>三部分</a:t>
            </a:r>
            <a:r>
              <a:rPr lang="en-US" altLang="zh-CN" b="1" dirty="0"/>
              <a:t> </a:t>
            </a:r>
            <a:r>
              <a:rPr lang="zh-CN" altLang="en-US" b="1" dirty="0"/>
              <a:t>合力得到无人机当前移动方向</a:t>
            </a:r>
          </a:p>
        </p:txBody>
      </p:sp>
      <p:grpSp>
        <p:nvGrpSpPr>
          <p:cNvPr id="15" name="组合 14">
            <a:extLst>
              <a:ext uri="{FF2B5EF4-FFF2-40B4-BE49-F238E27FC236}">
                <a16:creationId xmlns:a16="http://schemas.microsoft.com/office/drawing/2014/main" id="{DF418F9F-35C6-4BF0-B4AA-9092BD68B712}"/>
              </a:ext>
            </a:extLst>
          </p:cNvPr>
          <p:cNvGrpSpPr/>
          <p:nvPr/>
        </p:nvGrpSpPr>
        <p:grpSpPr>
          <a:xfrm>
            <a:off x="2620727" y="898162"/>
            <a:ext cx="4945933" cy="644676"/>
            <a:chOff x="1782527" y="1050562"/>
            <a:chExt cx="4945933" cy="644676"/>
          </a:xfrm>
        </p:grpSpPr>
        <p:pic>
          <p:nvPicPr>
            <p:cNvPr id="3" name="图片 2">
              <a:extLst>
                <a:ext uri="{FF2B5EF4-FFF2-40B4-BE49-F238E27FC236}">
                  <a16:creationId xmlns:a16="http://schemas.microsoft.com/office/drawing/2014/main" id="{BE05E1E1-4D0C-4FE5-A308-F90BCCB8F3A8}"/>
                </a:ext>
              </a:extLst>
            </p:cNvPr>
            <p:cNvPicPr>
              <a:picLocks noChangeAspect="1"/>
            </p:cNvPicPr>
            <p:nvPr/>
          </p:nvPicPr>
          <p:blipFill rotWithShape="1">
            <a:blip r:embed="rId5"/>
            <a:srcRect r="88072"/>
            <a:stretch/>
          </p:blipFill>
          <p:spPr>
            <a:xfrm>
              <a:off x="1782527" y="1050562"/>
              <a:ext cx="896721" cy="623450"/>
            </a:xfrm>
            <a:prstGeom prst="rect">
              <a:avLst/>
            </a:prstGeom>
          </p:spPr>
        </p:pic>
        <p:pic>
          <p:nvPicPr>
            <p:cNvPr id="14" name="图片 13">
              <a:extLst>
                <a:ext uri="{FF2B5EF4-FFF2-40B4-BE49-F238E27FC236}">
                  <a16:creationId xmlns:a16="http://schemas.microsoft.com/office/drawing/2014/main" id="{E480A712-34F6-4ED5-BC26-83C934EAC570}"/>
                </a:ext>
              </a:extLst>
            </p:cNvPr>
            <p:cNvPicPr>
              <a:picLocks noChangeAspect="1"/>
            </p:cNvPicPr>
            <p:nvPr/>
          </p:nvPicPr>
          <p:blipFill>
            <a:blip r:embed="rId6"/>
            <a:stretch>
              <a:fillRect/>
            </a:stretch>
          </p:blipFill>
          <p:spPr>
            <a:xfrm>
              <a:off x="2693454" y="1060098"/>
              <a:ext cx="4035006" cy="635140"/>
            </a:xfrm>
            <a:prstGeom prst="rect">
              <a:avLst/>
            </a:prstGeom>
          </p:spPr>
        </p:pic>
      </p:grpSp>
      <p:sp>
        <p:nvSpPr>
          <p:cNvPr id="16" name="矩形: 圆角 15">
            <a:extLst>
              <a:ext uri="{FF2B5EF4-FFF2-40B4-BE49-F238E27FC236}">
                <a16:creationId xmlns:a16="http://schemas.microsoft.com/office/drawing/2014/main" id="{B5B2AB7B-5CDF-4BD0-BC52-D19A289EE428}"/>
              </a:ext>
            </a:extLst>
          </p:cNvPr>
          <p:cNvSpPr/>
          <p:nvPr/>
        </p:nvSpPr>
        <p:spPr>
          <a:xfrm>
            <a:off x="3688080" y="952500"/>
            <a:ext cx="929640" cy="502920"/>
          </a:xfrm>
          <a:prstGeom prst="roundRect">
            <a:avLst/>
          </a:prstGeom>
          <a:noFill/>
          <a:ln w="19050" cap="sq" cmpd="sng" algn="ctr">
            <a:solidFill>
              <a:schemeClr val="tx2"/>
            </a:solidFill>
            <a:prstDash val="solid"/>
            <a:bevel/>
          </a:ln>
          <a:effectLst/>
        </p:spPr>
        <p:txBody>
          <a:bodyPr rtlCol="0" anchor="ctr"/>
          <a:lstStyle/>
          <a:p>
            <a:pPr algn="just"/>
            <a:endParaRPr lang="zh-CN" altLang="en-US" dirty="0"/>
          </a:p>
        </p:txBody>
      </p:sp>
      <p:sp>
        <p:nvSpPr>
          <p:cNvPr id="17" name="矩形: 圆角 16">
            <a:extLst>
              <a:ext uri="{FF2B5EF4-FFF2-40B4-BE49-F238E27FC236}">
                <a16:creationId xmlns:a16="http://schemas.microsoft.com/office/drawing/2014/main" id="{23B88396-8CF8-4576-A13D-ECABEA2611D0}"/>
              </a:ext>
            </a:extLst>
          </p:cNvPr>
          <p:cNvSpPr/>
          <p:nvPr/>
        </p:nvSpPr>
        <p:spPr>
          <a:xfrm>
            <a:off x="5069046" y="967740"/>
            <a:ext cx="935513" cy="472440"/>
          </a:xfrm>
          <a:prstGeom prst="roundRect">
            <a:avLst/>
          </a:prstGeom>
          <a:noFill/>
          <a:ln w="19050" cap="sq" cmpd="sng" algn="ctr">
            <a:solidFill>
              <a:schemeClr val="tx2"/>
            </a:solidFill>
            <a:prstDash val="solid"/>
            <a:bevel/>
          </a:ln>
          <a:effectLst/>
        </p:spPr>
        <p:txBody>
          <a:bodyPr rtlCol="0" anchor="ctr"/>
          <a:lstStyle/>
          <a:p>
            <a:pPr algn="just"/>
            <a:endParaRPr lang="zh-CN" altLang="en-US" dirty="0"/>
          </a:p>
        </p:txBody>
      </p:sp>
      <p:sp>
        <p:nvSpPr>
          <p:cNvPr id="18" name="矩形: 圆角 17">
            <a:extLst>
              <a:ext uri="{FF2B5EF4-FFF2-40B4-BE49-F238E27FC236}">
                <a16:creationId xmlns:a16="http://schemas.microsoft.com/office/drawing/2014/main" id="{2C52A7C0-BC07-4817-B5D2-D1A584D795B4}"/>
              </a:ext>
            </a:extLst>
          </p:cNvPr>
          <p:cNvSpPr/>
          <p:nvPr/>
        </p:nvSpPr>
        <p:spPr>
          <a:xfrm>
            <a:off x="6394926" y="982980"/>
            <a:ext cx="935513" cy="472440"/>
          </a:xfrm>
          <a:prstGeom prst="roundRect">
            <a:avLst/>
          </a:prstGeom>
          <a:noFill/>
          <a:ln w="19050" cap="sq" cmpd="sng" algn="ctr">
            <a:solidFill>
              <a:schemeClr val="tx2"/>
            </a:solidFill>
            <a:prstDash val="solid"/>
            <a:bevel/>
          </a:ln>
          <a:effectLst/>
        </p:spPr>
        <p:txBody>
          <a:bodyPr rtlCol="0" anchor="ctr"/>
          <a:lstStyle/>
          <a:p>
            <a:pPr algn="just"/>
            <a:endParaRPr lang="zh-CN" altLang="en-US" dirty="0"/>
          </a:p>
        </p:txBody>
      </p:sp>
      <p:cxnSp>
        <p:nvCxnSpPr>
          <p:cNvPr id="19" name="直接箭头连接符 18">
            <a:extLst>
              <a:ext uri="{FF2B5EF4-FFF2-40B4-BE49-F238E27FC236}">
                <a16:creationId xmlns:a16="http://schemas.microsoft.com/office/drawing/2014/main" id="{57DB3FBB-2A31-4062-8AD0-8FE2A4232367}"/>
              </a:ext>
            </a:extLst>
          </p:cNvPr>
          <p:cNvCxnSpPr>
            <a:cxnSpLocks/>
            <a:stCxn id="16" idx="2"/>
            <a:endCxn id="35" idx="0"/>
          </p:cNvCxnSpPr>
          <p:nvPr/>
        </p:nvCxnSpPr>
        <p:spPr>
          <a:xfrm flipH="1">
            <a:off x="2570798" y="1455420"/>
            <a:ext cx="1582102" cy="30480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0D3A6B68-A5CF-4465-8281-6AFA543BB12B}"/>
              </a:ext>
            </a:extLst>
          </p:cNvPr>
          <p:cNvCxnSpPr>
            <a:cxnSpLocks/>
            <a:stCxn id="18" idx="2"/>
            <a:endCxn id="12" idx="0"/>
          </p:cNvCxnSpPr>
          <p:nvPr/>
        </p:nvCxnSpPr>
        <p:spPr>
          <a:xfrm>
            <a:off x="6862683" y="1455420"/>
            <a:ext cx="1669812" cy="192114"/>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DC5DB4EF-5BCA-47A7-9C9D-6B93D882BBEF}"/>
              </a:ext>
            </a:extLst>
          </p:cNvPr>
          <p:cNvCxnSpPr>
            <a:cxnSpLocks/>
            <a:stCxn id="14" idx="2"/>
          </p:cNvCxnSpPr>
          <p:nvPr/>
        </p:nvCxnSpPr>
        <p:spPr>
          <a:xfrm flipH="1">
            <a:off x="4290060" y="1542838"/>
            <a:ext cx="1259097" cy="2448137"/>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35" name="矩形 34">
            <a:extLst>
              <a:ext uri="{FF2B5EF4-FFF2-40B4-BE49-F238E27FC236}">
                <a16:creationId xmlns:a16="http://schemas.microsoft.com/office/drawing/2014/main" id="{B8B1EA2A-CF8D-4042-A2FD-5C4AD554D5D7}"/>
              </a:ext>
            </a:extLst>
          </p:cNvPr>
          <p:cNvSpPr/>
          <p:nvPr/>
        </p:nvSpPr>
        <p:spPr>
          <a:xfrm>
            <a:off x="1051560" y="1760220"/>
            <a:ext cx="3038475" cy="211074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36" name="文本框 35">
            <a:extLst>
              <a:ext uri="{FF2B5EF4-FFF2-40B4-BE49-F238E27FC236}">
                <a16:creationId xmlns:a16="http://schemas.microsoft.com/office/drawing/2014/main" id="{E4E4F8C9-E65D-4256-BEBE-23DB226D6C65}"/>
              </a:ext>
            </a:extLst>
          </p:cNvPr>
          <p:cNvSpPr txBox="1"/>
          <p:nvPr/>
        </p:nvSpPr>
        <p:spPr>
          <a:xfrm>
            <a:off x="1211580" y="3131820"/>
            <a:ext cx="2492990" cy="646331"/>
          </a:xfrm>
          <a:prstGeom prst="rect">
            <a:avLst/>
          </a:prstGeom>
          <a:noFill/>
        </p:spPr>
        <p:txBody>
          <a:bodyPr wrap="none" rtlCol="0">
            <a:spAutoFit/>
          </a:bodyPr>
          <a:lstStyle/>
          <a:p>
            <a:r>
              <a:rPr lang="zh-CN" altLang="en-US" dirty="0"/>
              <a:t>指向目标方向的</a:t>
            </a:r>
            <a:r>
              <a:rPr lang="zh-CN" altLang="en-US" b="1" dirty="0"/>
              <a:t>吸引力</a:t>
            </a:r>
            <a:endParaRPr lang="en-US" altLang="zh-CN" b="1" dirty="0"/>
          </a:p>
          <a:p>
            <a:r>
              <a:rPr lang="zh-CN" altLang="en-US" dirty="0"/>
              <a:t>大小和当前距离有关</a:t>
            </a:r>
          </a:p>
        </p:txBody>
      </p:sp>
      <p:sp>
        <p:nvSpPr>
          <p:cNvPr id="37" name="矩形 36">
            <a:extLst>
              <a:ext uri="{FF2B5EF4-FFF2-40B4-BE49-F238E27FC236}">
                <a16:creationId xmlns:a16="http://schemas.microsoft.com/office/drawing/2014/main" id="{AC162141-0D21-4648-B3A5-A7A50D99AD00}"/>
              </a:ext>
            </a:extLst>
          </p:cNvPr>
          <p:cNvSpPr/>
          <p:nvPr/>
        </p:nvSpPr>
        <p:spPr>
          <a:xfrm>
            <a:off x="5691187" y="1645920"/>
            <a:ext cx="5672138" cy="192024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40" name="文本框 39">
            <a:extLst>
              <a:ext uri="{FF2B5EF4-FFF2-40B4-BE49-F238E27FC236}">
                <a16:creationId xmlns:a16="http://schemas.microsoft.com/office/drawing/2014/main" id="{50ED0972-6E70-4AD4-98AF-AB2FC900EC2A}"/>
              </a:ext>
            </a:extLst>
          </p:cNvPr>
          <p:cNvSpPr txBox="1"/>
          <p:nvPr/>
        </p:nvSpPr>
        <p:spPr>
          <a:xfrm>
            <a:off x="5773430" y="2711232"/>
            <a:ext cx="3416320" cy="646331"/>
          </a:xfrm>
          <a:prstGeom prst="rect">
            <a:avLst/>
          </a:prstGeom>
          <a:noFill/>
        </p:spPr>
        <p:txBody>
          <a:bodyPr wrap="none" rtlCol="0">
            <a:spAutoFit/>
          </a:bodyPr>
          <a:lstStyle/>
          <a:p>
            <a:r>
              <a:rPr lang="en-US" altLang="zh-CN" dirty="0"/>
              <a:t>r</a:t>
            </a:r>
            <a:r>
              <a:rPr lang="zh-CN" altLang="en-US" dirty="0"/>
              <a:t>：邻居引力作用范围</a:t>
            </a:r>
            <a:endParaRPr lang="en-US" altLang="zh-CN" dirty="0"/>
          </a:p>
          <a:p>
            <a:r>
              <a:rPr lang="zh-CN" altLang="en-US" dirty="0"/>
              <a:t>所有邻居节点求和的</a:t>
            </a:r>
            <a:r>
              <a:rPr lang="zh-CN" altLang="en-US" b="1" dirty="0"/>
              <a:t>连续性引力</a:t>
            </a:r>
            <a:endParaRPr lang="en-US" altLang="zh-CN" b="1" dirty="0"/>
          </a:p>
        </p:txBody>
      </p:sp>
      <p:sp>
        <p:nvSpPr>
          <p:cNvPr id="42" name="矩形 41">
            <a:extLst>
              <a:ext uri="{FF2B5EF4-FFF2-40B4-BE49-F238E27FC236}">
                <a16:creationId xmlns:a16="http://schemas.microsoft.com/office/drawing/2014/main" id="{735D4296-9205-40E9-A57E-EFE5CCF7B932}"/>
              </a:ext>
            </a:extLst>
          </p:cNvPr>
          <p:cNvSpPr/>
          <p:nvPr/>
        </p:nvSpPr>
        <p:spPr>
          <a:xfrm>
            <a:off x="1717993" y="3982403"/>
            <a:ext cx="8363267" cy="1549717"/>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43" name="文本框 42">
            <a:extLst>
              <a:ext uri="{FF2B5EF4-FFF2-40B4-BE49-F238E27FC236}">
                <a16:creationId xmlns:a16="http://schemas.microsoft.com/office/drawing/2014/main" id="{3B795ABE-9BDD-4BB9-BD03-51D64B63FD2E}"/>
              </a:ext>
            </a:extLst>
          </p:cNvPr>
          <p:cNvSpPr txBox="1"/>
          <p:nvPr/>
        </p:nvSpPr>
        <p:spPr>
          <a:xfrm>
            <a:off x="6773525" y="4136439"/>
            <a:ext cx="3416320" cy="1200329"/>
          </a:xfrm>
          <a:prstGeom prst="rect">
            <a:avLst/>
          </a:prstGeom>
          <a:noFill/>
        </p:spPr>
        <p:txBody>
          <a:bodyPr wrap="none" rtlCol="0">
            <a:spAutoFit/>
          </a:bodyPr>
          <a:lstStyle/>
          <a:p>
            <a:r>
              <a:rPr lang="en-US" altLang="zh-CN" dirty="0" err="1"/>
              <a:t>sr</a:t>
            </a:r>
            <a:r>
              <a:rPr lang="zh-CN" altLang="en-US" dirty="0"/>
              <a:t>：障碍物作用范围</a:t>
            </a:r>
            <a:endParaRPr lang="en-US" altLang="zh-CN" dirty="0"/>
          </a:p>
          <a:p>
            <a:r>
              <a:rPr lang="zh-CN" altLang="en-US" dirty="0"/>
              <a:t>所有障碍物求和后的</a:t>
            </a:r>
            <a:r>
              <a:rPr lang="zh-CN" altLang="en-US" b="1" dirty="0"/>
              <a:t>障碍物斥力</a:t>
            </a:r>
            <a:endParaRPr lang="en-US" altLang="zh-CN" b="1" dirty="0"/>
          </a:p>
          <a:p>
            <a:r>
              <a:rPr lang="zh-CN" altLang="en-US" dirty="0"/>
              <a:t>包括无人机和建筑物</a:t>
            </a:r>
            <a:endParaRPr lang="en-US" altLang="zh-CN" dirty="0"/>
          </a:p>
          <a:p>
            <a:r>
              <a:rPr lang="zh-CN" altLang="en-US" dirty="0"/>
              <a:t>建筑物的方向和位置关系有关</a:t>
            </a:r>
            <a:endParaRPr lang="en-US" altLang="zh-CN" dirty="0"/>
          </a:p>
        </p:txBody>
      </p:sp>
    </p:spTree>
    <p:extLst>
      <p:ext uri="{BB962C8B-B14F-4D97-AF65-F5344CB8AC3E}">
        <p14:creationId xmlns:p14="http://schemas.microsoft.com/office/powerpoint/2010/main" val="324314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8" name="矩形 7">
            <a:extLst>
              <a:ext uri="{FF2B5EF4-FFF2-40B4-BE49-F238E27FC236}">
                <a16:creationId xmlns:a16="http://schemas.microsoft.com/office/drawing/2014/main" id="{F100181A-F544-4F83-A7D5-B8F52D76E4E2}"/>
              </a:ext>
            </a:extLst>
          </p:cNvPr>
          <p:cNvSpPr/>
          <p:nvPr/>
        </p:nvSpPr>
        <p:spPr>
          <a:xfrm>
            <a:off x="475969" y="936359"/>
            <a:ext cx="1208052"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RRT*</a:t>
            </a:r>
            <a:r>
              <a:rPr lang="zh-CN" altLang="en-US" b="1" dirty="0"/>
              <a:t>算法</a:t>
            </a:r>
          </a:p>
        </p:txBody>
      </p:sp>
      <p:sp>
        <p:nvSpPr>
          <p:cNvPr id="9" name="矩形 8">
            <a:extLst>
              <a:ext uri="{FF2B5EF4-FFF2-40B4-BE49-F238E27FC236}">
                <a16:creationId xmlns:a16="http://schemas.microsoft.com/office/drawing/2014/main" id="{F6B41975-246D-4D7B-9B27-CC2F5C70784D}"/>
              </a:ext>
            </a:extLst>
          </p:cNvPr>
          <p:cNvSpPr/>
          <p:nvPr/>
        </p:nvSpPr>
        <p:spPr>
          <a:xfrm>
            <a:off x="559789" y="1599299"/>
            <a:ext cx="1291872" cy="44667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1.</a:t>
            </a:r>
            <a:r>
              <a:rPr lang="zh-CN" altLang="en-US" b="1" dirty="0"/>
              <a:t>随机采样</a:t>
            </a:r>
          </a:p>
        </p:txBody>
      </p:sp>
      <p:sp>
        <p:nvSpPr>
          <p:cNvPr id="10" name="矩形 9">
            <a:extLst>
              <a:ext uri="{FF2B5EF4-FFF2-40B4-BE49-F238E27FC236}">
                <a16:creationId xmlns:a16="http://schemas.microsoft.com/office/drawing/2014/main" id="{4C4E5ABC-34EE-47CE-8359-10CB88D46A53}"/>
              </a:ext>
            </a:extLst>
          </p:cNvPr>
          <p:cNvSpPr/>
          <p:nvPr/>
        </p:nvSpPr>
        <p:spPr>
          <a:xfrm>
            <a:off x="5711049" y="1540245"/>
            <a:ext cx="1291872" cy="448576"/>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2.</a:t>
            </a:r>
            <a:r>
              <a:rPr lang="zh-CN" altLang="en-US" b="1" dirty="0"/>
              <a:t>重新布线</a:t>
            </a:r>
          </a:p>
        </p:txBody>
      </p:sp>
      <p:sp>
        <p:nvSpPr>
          <p:cNvPr id="11" name="矩形 10">
            <a:extLst>
              <a:ext uri="{FF2B5EF4-FFF2-40B4-BE49-F238E27FC236}">
                <a16:creationId xmlns:a16="http://schemas.microsoft.com/office/drawing/2014/main" id="{B09EDD76-F0C5-4DFB-86FB-8F6277DE1714}"/>
              </a:ext>
            </a:extLst>
          </p:cNvPr>
          <p:cNvSpPr/>
          <p:nvPr/>
        </p:nvSpPr>
        <p:spPr>
          <a:xfrm>
            <a:off x="495300" y="1493520"/>
            <a:ext cx="10706100" cy="392430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13" name="文本框 12">
            <a:extLst>
              <a:ext uri="{FF2B5EF4-FFF2-40B4-BE49-F238E27FC236}">
                <a16:creationId xmlns:a16="http://schemas.microsoft.com/office/drawing/2014/main" id="{E3F5100E-1446-4DF6-A8BA-2BDC32CF935D}"/>
              </a:ext>
            </a:extLst>
          </p:cNvPr>
          <p:cNvSpPr txBox="1"/>
          <p:nvPr/>
        </p:nvSpPr>
        <p:spPr>
          <a:xfrm>
            <a:off x="516255" y="4773077"/>
            <a:ext cx="3705225" cy="646331"/>
          </a:xfrm>
          <a:prstGeom prst="rect">
            <a:avLst/>
          </a:prstGeom>
          <a:noFill/>
        </p:spPr>
        <p:txBody>
          <a:bodyPr wrap="square">
            <a:spAutoFit/>
          </a:bodyPr>
          <a:lstStyle/>
          <a:p>
            <a:r>
              <a:rPr lang="en-US" altLang="zh-CN" dirty="0">
                <a:hlinkClick r:id="rId2"/>
              </a:rPr>
              <a:t>(82 </a:t>
            </a:r>
            <a:r>
              <a:rPr lang="zh-CN" altLang="en-US" dirty="0">
                <a:hlinkClick r:id="rId2"/>
              </a:rPr>
              <a:t>封私信 </a:t>
            </a:r>
            <a:r>
              <a:rPr lang="en-US" altLang="zh-CN" dirty="0">
                <a:hlinkClick r:id="rId2"/>
              </a:rPr>
              <a:t>/ 66 </a:t>
            </a:r>
            <a:r>
              <a:rPr lang="zh-CN" altLang="en-US" dirty="0">
                <a:hlinkClick r:id="rId2"/>
              </a:rPr>
              <a:t>条消息</a:t>
            </a:r>
            <a:r>
              <a:rPr lang="en-US" altLang="zh-CN" dirty="0">
                <a:hlinkClick r:id="rId2"/>
              </a:rPr>
              <a:t>) RRT</a:t>
            </a:r>
            <a:r>
              <a:rPr lang="zh-CN" altLang="en-US" dirty="0">
                <a:hlinkClick r:id="rId2"/>
              </a:rPr>
              <a:t>路劲规划原理</a:t>
            </a:r>
            <a:r>
              <a:rPr lang="en-US" altLang="zh-CN" dirty="0">
                <a:hlinkClick r:id="rId2"/>
              </a:rPr>
              <a:t>+MATLAB</a:t>
            </a:r>
            <a:r>
              <a:rPr lang="zh-CN" altLang="en-US" dirty="0">
                <a:hlinkClick r:id="rId2"/>
              </a:rPr>
              <a:t>演示 </a:t>
            </a:r>
            <a:r>
              <a:rPr lang="en-US" altLang="zh-CN" dirty="0">
                <a:hlinkClick r:id="rId2"/>
              </a:rPr>
              <a:t>- </a:t>
            </a:r>
            <a:r>
              <a:rPr lang="zh-CN" altLang="en-US" dirty="0">
                <a:hlinkClick r:id="rId2"/>
              </a:rPr>
              <a:t>知乎</a:t>
            </a:r>
            <a:endParaRPr lang="zh-CN" altLang="en-US" dirty="0"/>
          </a:p>
        </p:txBody>
      </p:sp>
      <p:pic>
        <p:nvPicPr>
          <p:cNvPr id="16" name="图片 15">
            <a:extLst>
              <a:ext uri="{FF2B5EF4-FFF2-40B4-BE49-F238E27FC236}">
                <a16:creationId xmlns:a16="http://schemas.microsoft.com/office/drawing/2014/main" id="{FD93BA45-C7C7-4F26-B59C-D373E37986B8}"/>
              </a:ext>
            </a:extLst>
          </p:cNvPr>
          <p:cNvPicPr>
            <a:picLocks noChangeAspect="1"/>
          </p:cNvPicPr>
          <p:nvPr/>
        </p:nvPicPr>
        <p:blipFill>
          <a:blip r:embed="rId3"/>
          <a:stretch>
            <a:fillRect/>
          </a:stretch>
        </p:blipFill>
        <p:spPr>
          <a:xfrm>
            <a:off x="557264" y="2011281"/>
            <a:ext cx="4121416" cy="2692563"/>
          </a:xfrm>
          <a:prstGeom prst="rect">
            <a:avLst/>
          </a:prstGeom>
        </p:spPr>
      </p:pic>
      <p:sp>
        <p:nvSpPr>
          <p:cNvPr id="18" name="文本框 17">
            <a:extLst>
              <a:ext uri="{FF2B5EF4-FFF2-40B4-BE49-F238E27FC236}">
                <a16:creationId xmlns:a16="http://schemas.microsoft.com/office/drawing/2014/main" id="{C17E3E1C-ABDF-401B-8537-03E15D526CED}"/>
              </a:ext>
            </a:extLst>
          </p:cNvPr>
          <p:cNvSpPr txBox="1"/>
          <p:nvPr/>
        </p:nvSpPr>
        <p:spPr>
          <a:xfrm>
            <a:off x="1859280" y="1668780"/>
            <a:ext cx="3634740" cy="369332"/>
          </a:xfrm>
          <a:prstGeom prst="rect">
            <a:avLst/>
          </a:prstGeom>
          <a:noFill/>
        </p:spPr>
        <p:txBody>
          <a:bodyPr wrap="square" rtlCol="0">
            <a:spAutoFit/>
          </a:bodyPr>
          <a:lstStyle/>
          <a:p>
            <a:r>
              <a:rPr lang="zh-CN" altLang="en-US" b="1" dirty="0"/>
              <a:t>以一定概率采样目标方向</a:t>
            </a:r>
          </a:p>
        </p:txBody>
      </p:sp>
      <p:pic>
        <p:nvPicPr>
          <p:cNvPr id="19" name="图片 18">
            <a:extLst>
              <a:ext uri="{FF2B5EF4-FFF2-40B4-BE49-F238E27FC236}">
                <a16:creationId xmlns:a16="http://schemas.microsoft.com/office/drawing/2014/main" id="{D19D82C8-F673-48F0-B8F8-670045C02D47}"/>
              </a:ext>
            </a:extLst>
          </p:cNvPr>
          <p:cNvPicPr>
            <a:picLocks noChangeAspect="1"/>
          </p:cNvPicPr>
          <p:nvPr/>
        </p:nvPicPr>
        <p:blipFill>
          <a:blip r:embed="rId4"/>
          <a:stretch>
            <a:fillRect/>
          </a:stretch>
        </p:blipFill>
        <p:spPr>
          <a:xfrm>
            <a:off x="5783580" y="2225402"/>
            <a:ext cx="4299150" cy="2735217"/>
          </a:xfrm>
          <a:prstGeom prst="rect">
            <a:avLst/>
          </a:prstGeom>
        </p:spPr>
      </p:pic>
      <p:sp>
        <p:nvSpPr>
          <p:cNvPr id="22" name="文本框 21">
            <a:extLst>
              <a:ext uri="{FF2B5EF4-FFF2-40B4-BE49-F238E27FC236}">
                <a16:creationId xmlns:a16="http://schemas.microsoft.com/office/drawing/2014/main" id="{1D4DD7CF-F0B2-4E66-ACA4-165ECEB11C60}"/>
              </a:ext>
            </a:extLst>
          </p:cNvPr>
          <p:cNvSpPr txBox="1"/>
          <p:nvPr/>
        </p:nvSpPr>
        <p:spPr>
          <a:xfrm>
            <a:off x="7109460" y="1584960"/>
            <a:ext cx="3634740" cy="369332"/>
          </a:xfrm>
          <a:prstGeom prst="rect">
            <a:avLst/>
          </a:prstGeom>
          <a:noFill/>
        </p:spPr>
        <p:txBody>
          <a:bodyPr wrap="square" rtlCol="0">
            <a:spAutoFit/>
          </a:bodyPr>
          <a:lstStyle/>
          <a:p>
            <a:r>
              <a:rPr lang="zh-CN" altLang="en-US" b="1" dirty="0"/>
              <a:t>优化子路径父节点，降低路径长度</a:t>
            </a:r>
          </a:p>
        </p:txBody>
      </p:sp>
      <p:sp>
        <p:nvSpPr>
          <p:cNvPr id="23" name="文本框 22">
            <a:extLst>
              <a:ext uri="{FF2B5EF4-FFF2-40B4-BE49-F238E27FC236}">
                <a16:creationId xmlns:a16="http://schemas.microsoft.com/office/drawing/2014/main" id="{67271DA7-A915-4A43-85A4-91E78E69C86C}"/>
              </a:ext>
            </a:extLst>
          </p:cNvPr>
          <p:cNvSpPr txBox="1"/>
          <p:nvPr/>
        </p:nvSpPr>
        <p:spPr>
          <a:xfrm>
            <a:off x="4806156" y="4991100"/>
            <a:ext cx="5722937" cy="369332"/>
          </a:xfrm>
          <a:prstGeom prst="rect">
            <a:avLst/>
          </a:prstGeom>
          <a:noFill/>
        </p:spPr>
        <p:txBody>
          <a:bodyPr wrap="square" rtlCol="0">
            <a:spAutoFit/>
          </a:bodyPr>
          <a:lstStyle/>
          <a:p>
            <a:r>
              <a:rPr lang="en-US" altLang="zh-CN" b="1" dirty="0"/>
              <a:t>RRT*</a:t>
            </a:r>
            <a:r>
              <a:rPr lang="zh-CN" altLang="en-US" b="1" dirty="0"/>
              <a:t>相比</a:t>
            </a:r>
            <a:r>
              <a:rPr lang="en-US" altLang="zh-CN" b="1" dirty="0"/>
              <a:t>RRT</a:t>
            </a:r>
            <a:r>
              <a:rPr lang="zh-CN" altLang="en-US" b="1" dirty="0"/>
              <a:t>增加了重新布线的优化过程</a:t>
            </a:r>
          </a:p>
        </p:txBody>
      </p:sp>
      <p:sp>
        <p:nvSpPr>
          <p:cNvPr id="24" name="矩形 23">
            <a:extLst>
              <a:ext uri="{FF2B5EF4-FFF2-40B4-BE49-F238E27FC236}">
                <a16:creationId xmlns:a16="http://schemas.microsoft.com/office/drawing/2014/main" id="{1F6FD4FD-615D-4455-BA5B-FD4828835686}"/>
              </a:ext>
            </a:extLst>
          </p:cNvPr>
          <p:cNvSpPr/>
          <p:nvPr/>
        </p:nvSpPr>
        <p:spPr>
          <a:xfrm>
            <a:off x="2584342" y="5662347"/>
            <a:ext cx="588909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RRT*</a:t>
            </a:r>
            <a:r>
              <a:rPr lang="zh-CN" altLang="en-US" b="1" dirty="0"/>
              <a:t>算法通过随机采样方法搜索到目标位置的可行路径</a:t>
            </a:r>
          </a:p>
        </p:txBody>
      </p:sp>
    </p:spTree>
    <p:extLst>
      <p:ext uri="{BB962C8B-B14F-4D97-AF65-F5344CB8AC3E}">
        <p14:creationId xmlns:p14="http://schemas.microsoft.com/office/powerpoint/2010/main" val="355180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19847" y="90944"/>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3" name="文本框 2">
            <a:extLst>
              <a:ext uri="{FF2B5EF4-FFF2-40B4-BE49-F238E27FC236}">
                <a16:creationId xmlns:a16="http://schemas.microsoft.com/office/drawing/2014/main" id="{6D34BD77-07B0-4C21-A5E2-83E00672DC1F}"/>
              </a:ext>
            </a:extLst>
          </p:cNvPr>
          <p:cNvSpPr txBox="1"/>
          <p:nvPr/>
        </p:nvSpPr>
        <p:spPr>
          <a:xfrm>
            <a:off x="6096000" y="1707118"/>
            <a:ext cx="2295203" cy="369332"/>
          </a:xfrm>
          <a:prstGeom prst="rect">
            <a:avLst/>
          </a:prstGeom>
          <a:noFill/>
        </p:spPr>
        <p:txBody>
          <a:bodyPr wrap="square" rtlCol="0">
            <a:spAutoFit/>
          </a:bodyPr>
          <a:lstStyle/>
          <a:p>
            <a:r>
              <a:rPr lang="zh-CN" altLang="en-US" dirty="0"/>
              <a:t>以簇中心规划簇路径</a:t>
            </a:r>
          </a:p>
        </p:txBody>
      </p:sp>
      <p:sp>
        <p:nvSpPr>
          <p:cNvPr id="9" name="文本框 8">
            <a:extLst>
              <a:ext uri="{FF2B5EF4-FFF2-40B4-BE49-F238E27FC236}">
                <a16:creationId xmlns:a16="http://schemas.microsoft.com/office/drawing/2014/main" id="{C5599818-85A9-4014-8D65-1B0F4EE8FD15}"/>
              </a:ext>
            </a:extLst>
          </p:cNvPr>
          <p:cNvSpPr txBox="1"/>
          <p:nvPr/>
        </p:nvSpPr>
        <p:spPr>
          <a:xfrm>
            <a:off x="9634008" y="3240088"/>
            <a:ext cx="2262158" cy="369332"/>
          </a:xfrm>
          <a:prstGeom prst="rect">
            <a:avLst/>
          </a:prstGeom>
          <a:noFill/>
        </p:spPr>
        <p:txBody>
          <a:bodyPr wrap="none" rtlCol="0">
            <a:spAutoFit/>
          </a:bodyPr>
          <a:lstStyle/>
          <a:p>
            <a:r>
              <a:rPr lang="zh-CN" altLang="en-US" b="1" dirty="0"/>
              <a:t>碰撞避免、通信保持</a:t>
            </a:r>
          </a:p>
        </p:txBody>
      </p:sp>
      <p:sp>
        <p:nvSpPr>
          <p:cNvPr id="12" name="文本框 11">
            <a:extLst>
              <a:ext uri="{FF2B5EF4-FFF2-40B4-BE49-F238E27FC236}">
                <a16:creationId xmlns:a16="http://schemas.microsoft.com/office/drawing/2014/main" id="{35ACD2C0-FD35-4606-B3A8-AF216F5700C3}"/>
              </a:ext>
            </a:extLst>
          </p:cNvPr>
          <p:cNvSpPr txBox="1"/>
          <p:nvPr/>
        </p:nvSpPr>
        <p:spPr>
          <a:xfrm>
            <a:off x="1592229" y="4465439"/>
            <a:ext cx="646331" cy="369332"/>
          </a:xfrm>
          <a:prstGeom prst="rect">
            <a:avLst/>
          </a:prstGeom>
          <a:noFill/>
        </p:spPr>
        <p:txBody>
          <a:bodyPr wrap="none" rtlCol="0">
            <a:spAutoFit/>
          </a:bodyPr>
          <a:lstStyle/>
          <a:p>
            <a:r>
              <a:rPr lang="zh-CN" altLang="en-US" dirty="0"/>
              <a:t>分簇</a:t>
            </a:r>
          </a:p>
        </p:txBody>
      </p:sp>
      <p:sp>
        <p:nvSpPr>
          <p:cNvPr id="13" name="文本框 12">
            <a:extLst>
              <a:ext uri="{FF2B5EF4-FFF2-40B4-BE49-F238E27FC236}">
                <a16:creationId xmlns:a16="http://schemas.microsoft.com/office/drawing/2014/main" id="{0F872B65-ACCE-42B2-8B4B-77025B509A68}"/>
              </a:ext>
            </a:extLst>
          </p:cNvPr>
          <p:cNvSpPr txBox="1"/>
          <p:nvPr/>
        </p:nvSpPr>
        <p:spPr>
          <a:xfrm>
            <a:off x="7395995" y="4229219"/>
            <a:ext cx="3877985" cy="369332"/>
          </a:xfrm>
          <a:prstGeom prst="rect">
            <a:avLst/>
          </a:prstGeom>
          <a:noFill/>
        </p:spPr>
        <p:txBody>
          <a:bodyPr wrap="none" rtlCol="0">
            <a:spAutoFit/>
          </a:bodyPr>
          <a:lstStyle/>
          <a:p>
            <a:r>
              <a:rPr lang="zh-CN" altLang="en-US" dirty="0"/>
              <a:t>防止集群过大导致部分节点死锁</a:t>
            </a:r>
            <a:r>
              <a:rPr lang="zh-CN" altLang="en-US" b="1" dirty="0"/>
              <a:t>掉队</a:t>
            </a:r>
          </a:p>
        </p:txBody>
      </p:sp>
      <p:sp>
        <p:nvSpPr>
          <p:cNvPr id="14" name="矩形 13">
            <a:extLst>
              <a:ext uri="{FF2B5EF4-FFF2-40B4-BE49-F238E27FC236}">
                <a16:creationId xmlns:a16="http://schemas.microsoft.com/office/drawing/2014/main" id="{036563B9-E76F-4BF8-9314-DC325FF2DEFF}"/>
              </a:ext>
            </a:extLst>
          </p:cNvPr>
          <p:cNvSpPr/>
          <p:nvPr/>
        </p:nvSpPr>
        <p:spPr>
          <a:xfrm>
            <a:off x="443543" y="882641"/>
            <a:ext cx="227615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分簇</a:t>
            </a:r>
            <a:r>
              <a:rPr lang="en-US" altLang="zh-CN" b="1" dirty="0"/>
              <a:t>RRT*-APF</a:t>
            </a:r>
            <a:r>
              <a:rPr lang="zh-CN" altLang="en-US" b="1" dirty="0"/>
              <a:t>算法</a:t>
            </a:r>
          </a:p>
        </p:txBody>
      </p:sp>
      <p:sp>
        <p:nvSpPr>
          <p:cNvPr id="15" name="矩形 14">
            <a:extLst>
              <a:ext uri="{FF2B5EF4-FFF2-40B4-BE49-F238E27FC236}">
                <a16:creationId xmlns:a16="http://schemas.microsoft.com/office/drawing/2014/main" id="{7A6E0FBD-C5CC-41B2-ACCB-1F5096CF0B37}"/>
              </a:ext>
            </a:extLst>
          </p:cNvPr>
          <p:cNvSpPr/>
          <p:nvPr/>
        </p:nvSpPr>
        <p:spPr>
          <a:xfrm>
            <a:off x="457200" y="1410653"/>
            <a:ext cx="11529060" cy="392430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pic>
        <p:nvPicPr>
          <p:cNvPr id="5" name="图片 4">
            <a:extLst>
              <a:ext uri="{FF2B5EF4-FFF2-40B4-BE49-F238E27FC236}">
                <a16:creationId xmlns:a16="http://schemas.microsoft.com/office/drawing/2014/main" id="{2EF8F731-8216-4000-BCA9-5AC2419AA187}"/>
              </a:ext>
            </a:extLst>
          </p:cNvPr>
          <p:cNvPicPr>
            <a:picLocks noChangeAspect="1"/>
          </p:cNvPicPr>
          <p:nvPr/>
        </p:nvPicPr>
        <p:blipFill>
          <a:blip r:embed="rId2"/>
          <a:stretch>
            <a:fillRect/>
          </a:stretch>
        </p:blipFill>
        <p:spPr>
          <a:xfrm>
            <a:off x="560817" y="1515267"/>
            <a:ext cx="3882934" cy="3684591"/>
          </a:xfrm>
          <a:prstGeom prst="rect">
            <a:avLst/>
          </a:prstGeom>
        </p:spPr>
      </p:pic>
      <p:sp>
        <p:nvSpPr>
          <p:cNvPr id="16" name="矩形 15">
            <a:extLst>
              <a:ext uri="{FF2B5EF4-FFF2-40B4-BE49-F238E27FC236}">
                <a16:creationId xmlns:a16="http://schemas.microsoft.com/office/drawing/2014/main" id="{2DC2A897-5696-445F-88FF-5993940FEBEE}"/>
              </a:ext>
            </a:extLst>
          </p:cNvPr>
          <p:cNvSpPr/>
          <p:nvPr/>
        </p:nvSpPr>
        <p:spPr>
          <a:xfrm>
            <a:off x="3228975" y="2661285"/>
            <a:ext cx="609600" cy="388620"/>
          </a:xfrm>
          <a:prstGeom prst="rect">
            <a:avLst/>
          </a:prstGeom>
          <a:noFill/>
          <a:ln>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endParaRPr lang="zh-CN" altLang="en-US" dirty="0"/>
          </a:p>
        </p:txBody>
      </p:sp>
      <p:cxnSp>
        <p:nvCxnSpPr>
          <p:cNvPr id="17" name="直接箭头连接符 16">
            <a:extLst>
              <a:ext uri="{FF2B5EF4-FFF2-40B4-BE49-F238E27FC236}">
                <a16:creationId xmlns:a16="http://schemas.microsoft.com/office/drawing/2014/main" id="{76CC4C0E-F815-4EBA-ADFB-5DE7B2A5E260}"/>
              </a:ext>
            </a:extLst>
          </p:cNvPr>
          <p:cNvCxnSpPr>
            <a:cxnSpLocks/>
          </p:cNvCxnSpPr>
          <p:nvPr/>
        </p:nvCxnSpPr>
        <p:spPr>
          <a:xfrm flipV="1">
            <a:off x="3838575" y="1851660"/>
            <a:ext cx="862965" cy="86106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20" name="矩形 19">
            <a:extLst>
              <a:ext uri="{FF2B5EF4-FFF2-40B4-BE49-F238E27FC236}">
                <a16:creationId xmlns:a16="http://schemas.microsoft.com/office/drawing/2014/main" id="{E941A119-58A5-4CCA-9E71-EB6C094FC29A}"/>
              </a:ext>
            </a:extLst>
          </p:cNvPr>
          <p:cNvSpPr/>
          <p:nvPr/>
        </p:nvSpPr>
        <p:spPr>
          <a:xfrm>
            <a:off x="4719002" y="1622159"/>
            <a:ext cx="131603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RRT*</a:t>
            </a:r>
            <a:r>
              <a:rPr lang="zh-CN" altLang="en-US" b="1" dirty="0"/>
              <a:t>算法</a:t>
            </a:r>
          </a:p>
        </p:txBody>
      </p:sp>
      <p:sp>
        <p:nvSpPr>
          <p:cNvPr id="21" name="矩形 20">
            <a:extLst>
              <a:ext uri="{FF2B5EF4-FFF2-40B4-BE49-F238E27FC236}">
                <a16:creationId xmlns:a16="http://schemas.microsoft.com/office/drawing/2014/main" id="{3C7B8BD8-73A2-4E5A-9F69-E9A26EF16884}"/>
              </a:ext>
            </a:extLst>
          </p:cNvPr>
          <p:cNvSpPr/>
          <p:nvPr/>
        </p:nvSpPr>
        <p:spPr>
          <a:xfrm>
            <a:off x="1125855" y="4314825"/>
            <a:ext cx="609600" cy="388620"/>
          </a:xfrm>
          <a:prstGeom prst="rect">
            <a:avLst/>
          </a:prstGeom>
          <a:noFill/>
          <a:ln>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endParaRPr lang="zh-CN" altLang="en-US" dirty="0"/>
          </a:p>
        </p:txBody>
      </p:sp>
      <p:cxnSp>
        <p:nvCxnSpPr>
          <p:cNvPr id="22" name="直接箭头连接符 21">
            <a:extLst>
              <a:ext uri="{FF2B5EF4-FFF2-40B4-BE49-F238E27FC236}">
                <a16:creationId xmlns:a16="http://schemas.microsoft.com/office/drawing/2014/main" id="{A7693F7C-85C9-45E2-9267-03113EA0D3F7}"/>
              </a:ext>
            </a:extLst>
          </p:cNvPr>
          <p:cNvCxnSpPr>
            <a:cxnSpLocks/>
            <a:stCxn id="21" idx="3"/>
          </p:cNvCxnSpPr>
          <p:nvPr/>
        </p:nvCxnSpPr>
        <p:spPr>
          <a:xfrm flipV="1">
            <a:off x="1735455" y="3413760"/>
            <a:ext cx="2935605" cy="1095375"/>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25" name="矩形 24">
            <a:extLst>
              <a:ext uri="{FF2B5EF4-FFF2-40B4-BE49-F238E27FC236}">
                <a16:creationId xmlns:a16="http://schemas.microsoft.com/office/drawing/2014/main" id="{CC33969B-7DB1-44E2-BD59-F9E31DE5B435}"/>
              </a:ext>
            </a:extLst>
          </p:cNvPr>
          <p:cNvSpPr/>
          <p:nvPr/>
        </p:nvSpPr>
        <p:spPr>
          <a:xfrm>
            <a:off x="4749482" y="3092317"/>
            <a:ext cx="122459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APF</a:t>
            </a:r>
            <a:r>
              <a:rPr lang="zh-CN" altLang="en-US" b="1" dirty="0"/>
              <a:t>算法</a:t>
            </a:r>
          </a:p>
        </p:txBody>
      </p:sp>
      <p:sp>
        <p:nvSpPr>
          <p:cNvPr id="26" name="文本框 25">
            <a:extLst>
              <a:ext uri="{FF2B5EF4-FFF2-40B4-BE49-F238E27FC236}">
                <a16:creationId xmlns:a16="http://schemas.microsoft.com/office/drawing/2014/main" id="{D946A1BD-DCA3-4113-A8A8-EE140D6F7E5C}"/>
              </a:ext>
            </a:extLst>
          </p:cNvPr>
          <p:cNvSpPr txBox="1"/>
          <p:nvPr/>
        </p:nvSpPr>
        <p:spPr>
          <a:xfrm>
            <a:off x="6025837" y="3240088"/>
            <a:ext cx="3582983" cy="369332"/>
          </a:xfrm>
          <a:prstGeom prst="rect">
            <a:avLst/>
          </a:prstGeom>
          <a:noFill/>
        </p:spPr>
        <p:txBody>
          <a:bodyPr wrap="square" rtlCol="0">
            <a:spAutoFit/>
          </a:bodyPr>
          <a:lstStyle/>
          <a:p>
            <a:r>
              <a:rPr lang="zh-CN" altLang="en-US" dirty="0"/>
              <a:t>簇以</a:t>
            </a:r>
            <a:r>
              <a:rPr lang="en-US" altLang="zh-CN" b="1" dirty="0">
                <a:solidFill>
                  <a:srgbClr val="FF0000"/>
                </a:solidFill>
              </a:rPr>
              <a:t>RRT*</a:t>
            </a:r>
            <a:r>
              <a:rPr lang="zh-CN" altLang="en-US" b="1" dirty="0">
                <a:solidFill>
                  <a:srgbClr val="FF0000"/>
                </a:solidFill>
              </a:rPr>
              <a:t>目标引力</a:t>
            </a:r>
            <a:r>
              <a:rPr lang="zh-CN" altLang="en-US" dirty="0"/>
              <a:t>计算当前合力</a:t>
            </a:r>
          </a:p>
        </p:txBody>
      </p:sp>
      <p:cxnSp>
        <p:nvCxnSpPr>
          <p:cNvPr id="27" name="直接箭头连接符 26">
            <a:extLst>
              <a:ext uri="{FF2B5EF4-FFF2-40B4-BE49-F238E27FC236}">
                <a16:creationId xmlns:a16="http://schemas.microsoft.com/office/drawing/2014/main" id="{D54E7B67-7645-4537-9E55-88421D87C7E5}"/>
              </a:ext>
            </a:extLst>
          </p:cNvPr>
          <p:cNvCxnSpPr>
            <a:cxnSpLocks/>
            <a:stCxn id="20" idx="2"/>
          </p:cNvCxnSpPr>
          <p:nvPr/>
        </p:nvCxnSpPr>
        <p:spPr>
          <a:xfrm>
            <a:off x="5377021" y="2152650"/>
            <a:ext cx="7620" cy="939667"/>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33" name="文本框 32">
            <a:extLst>
              <a:ext uri="{FF2B5EF4-FFF2-40B4-BE49-F238E27FC236}">
                <a16:creationId xmlns:a16="http://schemas.microsoft.com/office/drawing/2014/main" id="{365FB0D7-9E32-4541-8E5D-F7343DEEED89}"/>
              </a:ext>
            </a:extLst>
          </p:cNvPr>
          <p:cNvSpPr txBox="1"/>
          <p:nvPr/>
        </p:nvSpPr>
        <p:spPr>
          <a:xfrm>
            <a:off x="6833811" y="2870756"/>
            <a:ext cx="1960793" cy="369332"/>
          </a:xfrm>
          <a:prstGeom prst="rect">
            <a:avLst/>
          </a:prstGeom>
          <a:noFill/>
        </p:spPr>
        <p:txBody>
          <a:bodyPr wrap="none" rtlCol="0">
            <a:spAutoFit/>
          </a:bodyPr>
          <a:lstStyle/>
          <a:p>
            <a:r>
              <a:rPr lang="zh-CN" altLang="en-US" dirty="0"/>
              <a:t>替换</a:t>
            </a:r>
            <a:r>
              <a:rPr lang="en-US" altLang="zh-CN" dirty="0"/>
              <a:t>APF</a:t>
            </a:r>
            <a:r>
              <a:rPr lang="zh-CN" altLang="en-US" dirty="0"/>
              <a:t>引力方向</a:t>
            </a:r>
          </a:p>
        </p:txBody>
      </p:sp>
      <p:sp>
        <p:nvSpPr>
          <p:cNvPr id="34" name="矩形 33">
            <a:extLst>
              <a:ext uri="{FF2B5EF4-FFF2-40B4-BE49-F238E27FC236}">
                <a16:creationId xmlns:a16="http://schemas.microsoft.com/office/drawing/2014/main" id="{D0512F9E-63D5-4739-872D-C12D1165DF8F}"/>
              </a:ext>
            </a:extLst>
          </p:cNvPr>
          <p:cNvSpPr/>
          <p:nvPr/>
        </p:nvSpPr>
        <p:spPr>
          <a:xfrm>
            <a:off x="4655820" y="1546861"/>
            <a:ext cx="4823460" cy="2263140"/>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35" name="矩形 34">
            <a:extLst>
              <a:ext uri="{FF2B5EF4-FFF2-40B4-BE49-F238E27FC236}">
                <a16:creationId xmlns:a16="http://schemas.microsoft.com/office/drawing/2014/main" id="{C263A804-75D7-4161-8FC3-40295F2F8204}"/>
              </a:ext>
            </a:extLst>
          </p:cNvPr>
          <p:cNvSpPr/>
          <p:nvPr/>
        </p:nvSpPr>
        <p:spPr>
          <a:xfrm>
            <a:off x="4627563" y="831221"/>
            <a:ext cx="111791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分层机制</a:t>
            </a:r>
          </a:p>
        </p:txBody>
      </p:sp>
      <p:sp>
        <p:nvSpPr>
          <p:cNvPr id="36" name="矩形 35">
            <a:extLst>
              <a:ext uri="{FF2B5EF4-FFF2-40B4-BE49-F238E27FC236}">
                <a16:creationId xmlns:a16="http://schemas.microsoft.com/office/drawing/2014/main" id="{24000CBF-3260-4936-882C-9CED2F638704}"/>
              </a:ext>
            </a:extLst>
          </p:cNvPr>
          <p:cNvSpPr/>
          <p:nvPr/>
        </p:nvSpPr>
        <p:spPr>
          <a:xfrm>
            <a:off x="9786303" y="800741"/>
            <a:ext cx="72929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作用</a:t>
            </a:r>
          </a:p>
        </p:txBody>
      </p:sp>
      <p:sp>
        <p:nvSpPr>
          <p:cNvPr id="37" name="矩形 36">
            <a:extLst>
              <a:ext uri="{FF2B5EF4-FFF2-40B4-BE49-F238E27FC236}">
                <a16:creationId xmlns:a16="http://schemas.microsoft.com/office/drawing/2014/main" id="{C5BCCC0F-76D0-4A34-BB1A-572E6D8D9793}"/>
              </a:ext>
            </a:extLst>
          </p:cNvPr>
          <p:cNvSpPr/>
          <p:nvPr/>
        </p:nvSpPr>
        <p:spPr>
          <a:xfrm>
            <a:off x="4680903" y="4131945"/>
            <a:ext cx="72167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分簇</a:t>
            </a:r>
          </a:p>
        </p:txBody>
      </p:sp>
      <p:sp>
        <p:nvSpPr>
          <p:cNvPr id="38" name="矩形 37">
            <a:extLst>
              <a:ext uri="{FF2B5EF4-FFF2-40B4-BE49-F238E27FC236}">
                <a16:creationId xmlns:a16="http://schemas.microsoft.com/office/drawing/2014/main" id="{C675DD0E-961A-41D7-9B99-E3C7A145B738}"/>
              </a:ext>
            </a:extLst>
          </p:cNvPr>
          <p:cNvSpPr/>
          <p:nvPr/>
        </p:nvSpPr>
        <p:spPr>
          <a:xfrm>
            <a:off x="4696936" y="4672965"/>
            <a:ext cx="149129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en-US" altLang="zh-CN" b="1" dirty="0"/>
              <a:t>RRT*</a:t>
            </a:r>
            <a:r>
              <a:rPr lang="zh-CN" altLang="en-US" b="1" dirty="0"/>
              <a:t>重规划</a:t>
            </a:r>
          </a:p>
        </p:txBody>
      </p:sp>
      <p:sp>
        <p:nvSpPr>
          <p:cNvPr id="39" name="文本框 38">
            <a:extLst>
              <a:ext uri="{FF2B5EF4-FFF2-40B4-BE49-F238E27FC236}">
                <a16:creationId xmlns:a16="http://schemas.microsoft.com/office/drawing/2014/main" id="{06701209-E852-4569-9D0A-B334AEDC9BE1}"/>
              </a:ext>
            </a:extLst>
          </p:cNvPr>
          <p:cNvSpPr txBox="1"/>
          <p:nvPr/>
        </p:nvSpPr>
        <p:spPr>
          <a:xfrm>
            <a:off x="8889515" y="4800719"/>
            <a:ext cx="2031325" cy="369332"/>
          </a:xfrm>
          <a:prstGeom prst="rect">
            <a:avLst/>
          </a:prstGeom>
          <a:noFill/>
        </p:spPr>
        <p:txBody>
          <a:bodyPr wrap="none" rtlCol="0">
            <a:spAutoFit/>
          </a:bodyPr>
          <a:lstStyle/>
          <a:p>
            <a:r>
              <a:rPr lang="zh-CN" altLang="en-US" b="1" dirty="0"/>
              <a:t>实时更新</a:t>
            </a:r>
            <a:r>
              <a:rPr lang="zh-CN" altLang="en-US" dirty="0"/>
              <a:t>可行路径</a:t>
            </a:r>
          </a:p>
        </p:txBody>
      </p:sp>
      <p:sp>
        <p:nvSpPr>
          <p:cNvPr id="40" name="矩形 39">
            <a:extLst>
              <a:ext uri="{FF2B5EF4-FFF2-40B4-BE49-F238E27FC236}">
                <a16:creationId xmlns:a16="http://schemas.microsoft.com/office/drawing/2014/main" id="{0D70C41F-B8F7-4BBB-A2CB-49EC7C47FDAF}"/>
              </a:ext>
            </a:extLst>
          </p:cNvPr>
          <p:cNvSpPr/>
          <p:nvPr/>
        </p:nvSpPr>
        <p:spPr>
          <a:xfrm>
            <a:off x="4610099" y="3990975"/>
            <a:ext cx="7210425" cy="1289685"/>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41" name="文本框 40">
            <a:extLst>
              <a:ext uri="{FF2B5EF4-FFF2-40B4-BE49-F238E27FC236}">
                <a16:creationId xmlns:a16="http://schemas.microsoft.com/office/drawing/2014/main" id="{ECCFBE4B-B1D1-425E-BE54-FEE52FAABFEC}"/>
              </a:ext>
            </a:extLst>
          </p:cNvPr>
          <p:cNvSpPr txBox="1"/>
          <p:nvPr/>
        </p:nvSpPr>
        <p:spPr>
          <a:xfrm>
            <a:off x="9618768" y="2074783"/>
            <a:ext cx="2031325" cy="369332"/>
          </a:xfrm>
          <a:prstGeom prst="rect">
            <a:avLst/>
          </a:prstGeom>
          <a:noFill/>
        </p:spPr>
        <p:txBody>
          <a:bodyPr wrap="none" rtlCol="0">
            <a:spAutoFit/>
          </a:bodyPr>
          <a:lstStyle/>
          <a:p>
            <a:r>
              <a:rPr lang="zh-CN" altLang="en-US" b="1" dirty="0"/>
              <a:t>防止干扰阻挡死锁</a:t>
            </a:r>
          </a:p>
        </p:txBody>
      </p:sp>
      <p:cxnSp>
        <p:nvCxnSpPr>
          <p:cNvPr id="42" name="直接箭头连接符 41">
            <a:extLst>
              <a:ext uri="{FF2B5EF4-FFF2-40B4-BE49-F238E27FC236}">
                <a16:creationId xmlns:a16="http://schemas.microsoft.com/office/drawing/2014/main" id="{FFB23915-8C7A-4CEE-9DB2-B1F7D4D09244}"/>
              </a:ext>
            </a:extLst>
          </p:cNvPr>
          <p:cNvCxnSpPr>
            <a:cxnSpLocks/>
            <a:endCxn id="41" idx="1"/>
          </p:cNvCxnSpPr>
          <p:nvPr/>
        </p:nvCxnSpPr>
        <p:spPr>
          <a:xfrm>
            <a:off x="8328660" y="2259449"/>
            <a:ext cx="1290108" cy="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46" name="直接箭头连接符 45">
            <a:extLst>
              <a:ext uri="{FF2B5EF4-FFF2-40B4-BE49-F238E27FC236}">
                <a16:creationId xmlns:a16="http://schemas.microsoft.com/office/drawing/2014/main" id="{29C55443-8004-4C11-9CB6-D0917CA70E7B}"/>
              </a:ext>
            </a:extLst>
          </p:cNvPr>
          <p:cNvCxnSpPr>
            <a:cxnSpLocks/>
            <a:endCxn id="9" idx="1"/>
          </p:cNvCxnSpPr>
          <p:nvPr/>
        </p:nvCxnSpPr>
        <p:spPr>
          <a:xfrm>
            <a:off x="9448800" y="3424754"/>
            <a:ext cx="185208" cy="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49" name="直接箭头连接符 48">
            <a:extLst>
              <a:ext uri="{FF2B5EF4-FFF2-40B4-BE49-F238E27FC236}">
                <a16:creationId xmlns:a16="http://schemas.microsoft.com/office/drawing/2014/main" id="{AC574250-C67C-47DB-BA9D-08BC7D9A833B}"/>
              </a:ext>
            </a:extLst>
          </p:cNvPr>
          <p:cNvCxnSpPr>
            <a:cxnSpLocks/>
            <a:endCxn id="13" idx="1"/>
          </p:cNvCxnSpPr>
          <p:nvPr/>
        </p:nvCxnSpPr>
        <p:spPr>
          <a:xfrm>
            <a:off x="5450946" y="4408289"/>
            <a:ext cx="1945049" cy="5596"/>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53" name="直接箭头连接符 52">
            <a:extLst>
              <a:ext uri="{FF2B5EF4-FFF2-40B4-BE49-F238E27FC236}">
                <a16:creationId xmlns:a16="http://schemas.microsoft.com/office/drawing/2014/main" id="{0919C2C7-2D72-42D3-8493-6AA216C89388}"/>
              </a:ext>
            </a:extLst>
          </p:cNvPr>
          <p:cNvCxnSpPr>
            <a:cxnSpLocks/>
            <a:endCxn id="39" idx="1"/>
          </p:cNvCxnSpPr>
          <p:nvPr/>
        </p:nvCxnSpPr>
        <p:spPr>
          <a:xfrm>
            <a:off x="6096000" y="4977765"/>
            <a:ext cx="2793515" cy="762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55" name="矩形 54">
            <a:extLst>
              <a:ext uri="{FF2B5EF4-FFF2-40B4-BE49-F238E27FC236}">
                <a16:creationId xmlns:a16="http://schemas.microsoft.com/office/drawing/2014/main" id="{B0E4F995-EA8A-49A2-883B-8CD513319D7E}"/>
              </a:ext>
            </a:extLst>
          </p:cNvPr>
          <p:cNvSpPr/>
          <p:nvPr/>
        </p:nvSpPr>
        <p:spPr>
          <a:xfrm>
            <a:off x="874373" y="5481856"/>
            <a:ext cx="8047038"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通过结合以上算法能够解决大规模集群在未知场景下的通信抗干扰路径规划</a:t>
            </a:r>
          </a:p>
        </p:txBody>
      </p:sp>
      <p:grpSp>
        <p:nvGrpSpPr>
          <p:cNvPr id="43" name="组合 42">
            <a:extLst>
              <a:ext uri="{FF2B5EF4-FFF2-40B4-BE49-F238E27FC236}">
                <a16:creationId xmlns:a16="http://schemas.microsoft.com/office/drawing/2014/main" id="{67015A09-7686-4827-AF30-20A37FCBBEDC}"/>
              </a:ext>
            </a:extLst>
          </p:cNvPr>
          <p:cNvGrpSpPr/>
          <p:nvPr/>
        </p:nvGrpSpPr>
        <p:grpSpPr>
          <a:xfrm>
            <a:off x="5472440" y="2359292"/>
            <a:ext cx="3301787" cy="498796"/>
            <a:chOff x="1782527" y="1050562"/>
            <a:chExt cx="4945933" cy="644676"/>
          </a:xfrm>
        </p:grpSpPr>
        <p:pic>
          <p:nvPicPr>
            <p:cNvPr id="44" name="图片 43">
              <a:extLst>
                <a:ext uri="{FF2B5EF4-FFF2-40B4-BE49-F238E27FC236}">
                  <a16:creationId xmlns:a16="http://schemas.microsoft.com/office/drawing/2014/main" id="{F5FCE1C3-4903-49E1-8E1D-7BAD9F41A178}"/>
                </a:ext>
              </a:extLst>
            </p:cNvPr>
            <p:cNvPicPr>
              <a:picLocks noChangeAspect="1"/>
            </p:cNvPicPr>
            <p:nvPr/>
          </p:nvPicPr>
          <p:blipFill rotWithShape="1">
            <a:blip r:embed="rId3"/>
            <a:srcRect r="88072"/>
            <a:stretch/>
          </p:blipFill>
          <p:spPr>
            <a:xfrm>
              <a:off x="1782527" y="1050562"/>
              <a:ext cx="896721" cy="623450"/>
            </a:xfrm>
            <a:prstGeom prst="rect">
              <a:avLst/>
            </a:prstGeom>
          </p:spPr>
        </p:pic>
        <p:pic>
          <p:nvPicPr>
            <p:cNvPr id="45" name="图片 44">
              <a:extLst>
                <a:ext uri="{FF2B5EF4-FFF2-40B4-BE49-F238E27FC236}">
                  <a16:creationId xmlns:a16="http://schemas.microsoft.com/office/drawing/2014/main" id="{57C647AF-2C24-4C99-91FA-B47435C501C4}"/>
                </a:ext>
              </a:extLst>
            </p:cNvPr>
            <p:cNvPicPr>
              <a:picLocks noChangeAspect="1"/>
            </p:cNvPicPr>
            <p:nvPr/>
          </p:nvPicPr>
          <p:blipFill>
            <a:blip r:embed="rId4"/>
            <a:stretch>
              <a:fillRect/>
            </a:stretch>
          </p:blipFill>
          <p:spPr>
            <a:xfrm>
              <a:off x="2693454" y="1060098"/>
              <a:ext cx="4035006" cy="635140"/>
            </a:xfrm>
            <a:prstGeom prst="rect">
              <a:avLst/>
            </a:prstGeom>
          </p:spPr>
        </p:pic>
      </p:grpSp>
      <p:sp>
        <p:nvSpPr>
          <p:cNvPr id="2" name="矩形 1">
            <a:extLst>
              <a:ext uri="{FF2B5EF4-FFF2-40B4-BE49-F238E27FC236}">
                <a16:creationId xmlns:a16="http://schemas.microsoft.com/office/drawing/2014/main" id="{EC3B9AF4-AC4D-4AED-8966-002E0F920ED5}"/>
              </a:ext>
            </a:extLst>
          </p:cNvPr>
          <p:cNvSpPr/>
          <p:nvPr/>
        </p:nvSpPr>
        <p:spPr>
          <a:xfrm>
            <a:off x="6132513" y="2401173"/>
            <a:ext cx="652195" cy="439750"/>
          </a:xfrm>
          <a:prstGeom prst="rect">
            <a:avLst/>
          </a:prstGeom>
          <a:noFill/>
          <a:ln w="222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285750" indent="-285750" algn="just">
              <a:buFont typeface="Arial" panose="020B0604020202020204" pitchFamily="34" charset="0"/>
              <a:buChar char="•"/>
            </a:pPr>
            <a:endParaRPr lang="zh-CN" altLang="en-US" dirty="0"/>
          </a:p>
        </p:txBody>
      </p:sp>
      <p:cxnSp>
        <p:nvCxnSpPr>
          <p:cNvPr id="8" name="直接箭头连接符 7">
            <a:extLst>
              <a:ext uri="{FF2B5EF4-FFF2-40B4-BE49-F238E27FC236}">
                <a16:creationId xmlns:a16="http://schemas.microsoft.com/office/drawing/2014/main" id="{82124886-17A5-4307-8967-CC63E72192E7}"/>
              </a:ext>
            </a:extLst>
          </p:cNvPr>
          <p:cNvCxnSpPr>
            <a:cxnSpLocks/>
          </p:cNvCxnSpPr>
          <p:nvPr/>
        </p:nvCxnSpPr>
        <p:spPr>
          <a:xfrm>
            <a:off x="6582284" y="2854883"/>
            <a:ext cx="328309" cy="130738"/>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565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5" name="文本框 4">
            <a:extLst>
              <a:ext uri="{FF2B5EF4-FFF2-40B4-BE49-F238E27FC236}">
                <a16:creationId xmlns:a16="http://schemas.microsoft.com/office/drawing/2014/main" id="{C2BE335D-7064-4A0D-B398-41EBBA92CD2C}"/>
              </a:ext>
            </a:extLst>
          </p:cNvPr>
          <p:cNvSpPr txBox="1"/>
          <p:nvPr/>
        </p:nvSpPr>
        <p:spPr>
          <a:xfrm>
            <a:off x="1157495" y="4918292"/>
            <a:ext cx="1699696" cy="369332"/>
          </a:xfrm>
          <a:prstGeom prst="rect">
            <a:avLst/>
          </a:prstGeom>
          <a:noFill/>
        </p:spPr>
        <p:txBody>
          <a:bodyPr wrap="none" rtlCol="0">
            <a:spAutoFit/>
          </a:bodyPr>
          <a:lstStyle/>
          <a:p>
            <a:r>
              <a:rPr lang="zh-CN" altLang="en-US" b="1" dirty="0"/>
              <a:t>分簇</a:t>
            </a:r>
            <a:r>
              <a:rPr lang="en-US" altLang="zh-CN" b="1" dirty="0"/>
              <a:t>RRT*-APF</a:t>
            </a:r>
            <a:endParaRPr lang="zh-CN" altLang="en-US" b="1" dirty="0"/>
          </a:p>
        </p:txBody>
      </p:sp>
      <p:sp>
        <p:nvSpPr>
          <p:cNvPr id="8" name="文本框 7">
            <a:extLst>
              <a:ext uri="{FF2B5EF4-FFF2-40B4-BE49-F238E27FC236}">
                <a16:creationId xmlns:a16="http://schemas.microsoft.com/office/drawing/2014/main" id="{D0FB793F-ED1C-4D70-9A92-296EA13B236B}"/>
              </a:ext>
            </a:extLst>
          </p:cNvPr>
          <p:cNvSpPr txBox="1"/>
          <p:nvPr/>
        </p:nvSpPr>
        <p:spPr>
          <a:xfrm>
            <a:off x="5455961" y="5030073"/>
            <a:ext cx="1930528" cy="369332"/>
          </a:xfrm>
          <a:prstGeom prst="rect">
            <a:avLst/>
          </a:prstGeom>
          <a:noFill/>
        </p:spPr>
        <p:txBody>
          <a:bodyPr wrap="none" rtlCol="0">
            <a:spAutoFit/>
          </a:bodyPr>
          <a:lstStyle/>
          <a:p>
            <a:r>
              <a:rPr lang="zh-CN" altLang="en-US" b="1" dirty="0"/>
              <a:t>不分簇</a:t>
            </a:r>
            <a:r>
              <a:rPr lang="en-US" altLang="zh-CN" b="1" dirty="0"/>
              <a:t>RRT*-APF</a:t>
            </a:r>
            <a:endParaRPr lang="zh-CN" altLang="en-US" b="1" dirty="0"/>
          </a:p>
        </p:txBody>
      </p:sp>
      <p:sp>
        <p:nvSpPr>
          <p:cNvPr id="9" name="文本框 8">
            <a:extLst>
              <a:ext uri="{FF2B5EF4-FFF2-40B4-BE49-F238E27FC236}">
                <a16:creationId xmlns:a16="http://schemas.microsoft.com/office/drawing/2014/main" id="{4E813198-6310-4F82-B9C7-61BB69BD1F61}"/>
              </a:ext>
            </a:extLst>
          </p:cNvPr>
          <p:cNvSpPr txBox="1"/>
          <p:nvPr/>
        </p:nvSpPr>
        <p:spPr>
          <a:xfrm>
            <a:off x="9909331" y="5003460"/>
            <a:ext cx="607859" cy="369332"/>
          </a:xfrm>
          <a:prstGeom prst="rect">
            <a:avLst/>
          </a:prstGeom>
          <a:noFill/>
        </p:spPr>
        <p:txBody>
          <a:bodyPr wrap="none" rtlCol="0">
            <a:spAutoFit/>
          </a:bodyPr>
          <a:lstStyle/>
          <a:p>
            <a:r>
              <a:rPr lang="en-US" altLang="zh-CN" b="1" dirty="0"/>
              <a:t>APF</a:t>
            </a:r>
            <a:endParaRPr lang="zh-CN" altLang="en-US" b="1" dirty="0"/>
          </a:p>
        </p:txBody>
      </p:sp>
      <p:sp>
        <p:nvSpPr>
          <p:cNvPr id="10" name="矩形 9">
            <a:extLst>
              <a:ext uri="{FF2B5EF4-FFF2-40B4-BE49-F238E27FC236}">
                <a16:creationId xmlns:a16="http://schemas.microsoft.com/office/drawing/2014/main" id="{2AFE976B-BBC7-4E9F-9224-BF2676852B51}"/>
              </a:ext>
            </a:extLst>
          </p:cNvPr>
          <p:cNvSpPr/>
          <p:nvPr/>
        </p:nvSpPr>
        <p:spPr>
          <a:xfrm>
            <a:off x="443543" y="882641"/>
            <a:ext cx="1755205"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仿真结果对比</a:t>
            </a:r>
          </a:p>
        </p:txBody>
      </p:sp>
      <p:pic>
        <p:nvPicPr>
          <p:cNvPr id="11" name="图片 10">
            <a:extLst>
              <a:ext uri="{FF2B5EF4-FFF2-40B4-BE49-F238E27FC236}">
                <a16:creationId xmlns:a16="http://schemas.microsoft.com/office/drawing/2014/main" id="{00F8191E-458F-4700-BB3E-65320F21D9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36" y="1584968"/>
            <a:ext cx="3221339" cy="3221339"/>
          </a:xfrm>
          <a:prstGeom prst="rect">
            <a:avLst/>
          </a:prstGeom>
        </p:spPr>
      </p:pic>
      <p:pic>
        <p:nvPicPr>
          <p:cNvPr id="13" name="图片 12">
            <a:extLst>
              <a:ext uri="{FF2B5EF4-FFF2-40B4-BE49-F238E27FC236}">
                <a16:creationId xmlns:a16="http://schemas.microsoft.com/office/drawing/2014/main" id="{9D901D7E-B488-4E93-B83E-A3985F832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522" y="1469938"/>
            <a:ext cx="3347563" cy="3347563"/>
          </a:xfrm>
          <a:prstGeom prst="rect">
            <a:avLst/>
          </a:prstGeom>
        </p:spPr>
      </p:pic>
      <p:sp>
        <p:nvSpPr>
          <p:cNvPr id="14" name="文本框 13">
            <a:extLst>
              <a:ext uri="{FF2B5EF4-FFF2-40B4-BE49-F238E27FC236}">
                <a16:creationId xmlns:a16="http://schemas.microsoft.com/office/drawing/2014/main" id="{247007FA-AE38-49B7-9FB6-45FA179D5DDF}"/>
              </a:ext>
            </a:extLst>
          </p:cNvPr>
          <p:cNvSpPr txBox="1"/>
          <p:nvPr/>
        </p:nvSpPr>
        <p:spPr>
          <a:xfrm>
            <a:off x="4904529" y="5360430"/>
            <a:ext cx="3209981" cy="369332"/>
          </a:xfrm>
          <a:prstGeom prst="rect">
            <a:avLst/>
          </a:prstGeom>
          <a:noFill/>
        </p:spPr>
        <p:txBody>
          <a:bodyPr wrap="none" rtlCol="0">
            <a:spAutoFit/>
          </a:bodyPr>
          <a:lstStyle/>
          <a:p>
            <a:r>
              <a:rPr lang="en-US" altLang="zh-CN" dirty="0"/>
              <a:t>RRT*</a:t>
            </a:r>
            <a:r>
              <a:rPr lang="zh-CN" altLang="en-US" dirty="0"/>
              <a:t>规划易导致部分节点掉队</a:t>
            </a:r>
          </a:p>
        </p:txBody>
      </p:sp>
      <p:sp>
        <p:nvSpPr>
          <p:cNvPr id="15" name="文本框 14">
            <a:extLst>
              <a:ext uri="{FF2B5EF4-FFF2-40B4-BE49-F238E27FC236}">
                <a16:creationId xmlns:a16="http://schemas.microsoft.com/office/drawing/2014/main" id="{5CE4676F-DB69-4B18-BA5A-F625CC940C43}"/>
              </a:ext>
            </a:extLst>
          </p:cNvPr>
          <p:cNvSpPr txBox="1"/>
          <p:nvPr/>
        </p:nvSpPr>
        <p:spPr>
          <a:xfrm>
            <a:off x="9748076" y="5376347"/>
            <a:ext cx="1107996" cy="369332"/>
          </a:xfrm>
          <a:prstGeom prst="rect">
            <a:avLst/>
          </a:prstGeom>
          <a:noFill/>
        </p:spPr>
        <p:txBody>
          <a:bodyPr wrap="none" rtlCol="0">
            <a:spAutoFit/>
          </a:bodyPr>
          <a:lstStyle/>
          <a:p>
            <a:r>
              <a:rPr lang="zh-CN" altLang="en-US" b="1" dirty="0"/>
              <a:t>产生死锁</a:t>
            </a:r>
          </a:p>
        </p:txBody>
      </p:sp>
      <p:sp>
        <p:nvSpPr>
          <p:cNvPr id="16" name="矩形 15">
            <a:extLst>
              <a:ext uri="{FF2B5EF4-FFF2-40B4-BE49-F238E27FC236}">
                <a16:creationId xmlns:a16="http://schemas.microsoft.com/office/drawing/2014/main" id="{417A90AB-93A9-4CC9-96C6-0DD70419385B}"/>
              </a:ext>
            </a:extLst>
          </p:cNvPr>
          <p:cNvSpPr/>
          <p:nvPr/>
        </p:nvSpPr>
        <p:spPr>
          <a:xfrm>
            <a:off x="868993" y="5795963"/>
            <a:ext cx="545560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所提算法能够有效防止死锁并且防止部分节点的掉队</a:t>
            </a:r>
          </a:p>
        </p:txBody>
      </p:sp>
      <p:pic>
        <p:nvPicPr>
          <p:cNvPr id="18" name="图片 17">
            <a:extLst>
              <a:ext uri="{FF2B5EF4-FFF2-40B4-BE49-F238E27FC236}">
                <a16:creationId xmlns:a16="http://schemas.microsoft.com/office/drawing/2014/main" id="{A73B4181-54FE-4C73-BF72-809153CDD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9042" y="1847911"/>
            <a:ext cx="3429000" cy="3429000"/>
          </a:xfrm>
          <a:prstGeom prst="rect">
            <a:avLst/>
          </a:prstGeom>
        </p:spPr>
      </p:pic>
    </p:spTree>
    <p:extLst>
      <p:ext uri="{BB962C8B-B14F-4D97-AF65-F5344CB8AC3E}">
        <p14:creationId xmlns:p14="http://schemas.microsoft.com/office/powerpoint/2010/main" val="108703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zh-CN" altLang="en-US" dirty="0"/>
              <a:t>城市干扰场景下大规模无人集群分簇</a:t>
            </a:r>
            <a:r>
              <a:rPr lang="en-US" altLang="zh-CN" dirty="0"/>
              <a:t>RRT*-APF</a:t>
            </a:r>
            <a:r>
              <a:rPr lang="zh-CN" altLang="en-US" dirty="0"/>
              <a:t>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1</a:t>
            </a:r>
            <a:endParaRPr lang="zh-CN" altLang="en-US" sz="3600" b="1" dirty="0">
              <a:solidFill>
                <a:srgbClr val="FF0000"/>
              </a:solidFill>
            </a:endParaRPr>
          </a:p>
        </p:txBody>
      </p:sp>
      <p:sp>
        <p:nvSpPr>
          <p:cNvPr id="10" name="矩形 9">
            <a:extLst>
              <a:ext uri="{FF2B5EF4-FFF2-40B4-BE49-F238E27FC236}">
                <a16:creationId xmlns:a16="http://schemas.microsoft.com/office/drawing/2014/main" id="{2AFE976B-BBC7-4E9F-9224-BF2676852B51}"/>
              </a:ext>
            </a:extLst>
          </p:cNvPr>
          <p:cNvSpPr/>
          <p:nvPr/>
        </p:nvSpPr>
        <p:spPr>
          <a:xfrm>
            <a:off x="449893" y="850891"/>
            <a:ext cx="116935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后续机制</a:t>
            </a:r>
          </a:p>
        </p:txBody>
      </p:sp>
      <p:sp>
        <p:nvSpPr>
          <p:cNvPr id="12" name="矩形 11">
            <a:extLst>
              <a:ext uri="{FF2B5EF4-FFF2-40B4-BE49-F238E27FC236}">
                <a16:creationId xmlns:a16="http://schemas.microsoft.com/office/drawing/2014/main" id="{1B8B6124-3CEF-4B72-BCC1-375610058D44}"/>
              </a:ext>
            </a:extLst>
          </p:cNvPr>
          <p:cNvSpPr/>
          <p:nvPr/>
        </p:nvSpPr>
        <p:spPr>
          <a:xfrm>
            <a:off x="716593" y="1682741"/>
            <a:ext cx="212185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簇间规划距离过远</a:t>
            </a:r>
          </a:p>
        </p:txBody>
      </p:sp>
      <p:sp>
        <p:nvSpPr>
          <p:cNvPr id="16" name="矩形 15">
            <a:extLst>
              <a:ext uri="{FF2B5EF4-FFF2-40B4-BE49-F238E27FC236}">
                <a16:creationId xmlns:a16="http://schemas.microsoft.com/office/drawing/2014/main" id="{E2CA128F-F252-4E59-AA74-6CEB24DCB99A}"/>
              </a:ext>
            </a:extLst>
          </p:cNvPr>
          <p:cNvSpPr/>
          <p:nvPr/>
        </p:nvSpPr>
        <p:spPr>
          <a:xfrm>
            <a:off x="691193" y="2820988"/>
            <a:ext cx="229330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建筑物阻挡通信链路</a:t>
            </a:r>
          </a:p>
        </p:txBody>
      </p:sp>
      <p:sp>
        <p:nvSpPr>
          <p:cNvPr id="17" name="矩形 16">
            <a:extLst>
              <a:ext uri="{FF2B5EF4-FFF2-40B4-BE49-F238E27FC236}">
                <a16:creationId xmlns:a16="http://schemas.microsoft.com/office/drawing/2014/main" id="{156F930C-0EF9-40C2-B4D9-E7C5B845D1DB}"/>
              </a:ext>
            </a:extLst>
          </p:cNvPr>
          <p:cNvSpPr/>
          <p:nvPr/>
        </p:nvSpPr>
        <p:spPr>
          <a:xfrm>
            <a:off x="653093" y="4548188"/>
            <a:ext cx="112490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通信开销</a:t>
            </a:r>
          </a:p>
        </p:txBody>
      </p:sp>
      <p:sp>
        <p:nvSpPr>
          <p:cNvPr id="18" name="矩形 17">
            <a:extLst>
              <a:ext uri="{FF2B5EF4-FFF2-40B4-BE49-F238E27FC236}">
                <a16:creationId xmlns:a16="http://schemas.microsoft.com/office/drawing/2014/main" id="{592E4109-6E7B-4D1A-BEDD-DC9344FED5C2}"/>
              </a:ext>
            </a:extLst>
          </p:cNvPr>
          <p:cNvSpPr/>
          <p:nvPr/>
        </p:nvSpPr>
        <p:spPr>
          <a:xfrm>
            <a:off x="634043" y="5354638"/>
            <a:ext cx="141700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簇大小确定</a:t>
            </a:r>
          </a:p>
        </p:txBody>
      </p:sp>
      <p:sp>
        <p:nvSpPr>
          <p:cNvPr id="19" name="矩形 18">
            <a:extLst>
              <a:ext uri="{FF2B5EF4-FFF2-40B4-BE49-F238E27FC236}">
                <a16:creationId xmlns:a16="http://schemas.microsoft.com/office/drawing/2014/main" id="{AB33EA3B-FDD1-43D4-BE38-E45092FCEFE0}"/>
              </a:ext>
            </a:extLst>
          </p:cNvPr>
          <p:cNvSpPr/>
          <p:nvPr/>
        </p:nvSpPr>
        <p:spPr>
          <a:xfrm>
            <a:off x="457200" y="1395413"/>
            <a:ext cx="10706100" cy="2141537"/>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
        <p:nvSpPr>
          <p:cNvPr id="2" name="文本框 1">
            <a:extLst>
              <a:ext uri="{FF2B5EF4-FFF2-40B4-BE49-F238E27FC236}">
                <a16:creationId xmlns:a16="http://schemas.microsoft.com/office/drawing/2014/main" id="{C8D2CD2E-0739-40DF-B4F6-E4EF69EF62FD}"/>
              </a:ext>
            </a:extLst>
          </p:cNvPr>
          <p:cNvSpPr txBox="1"/>
          <p:nvPr/>
        </p:nvSpPr>
        <p:spPr>
          <a:xfrm>
            <a:off x="2092787" y="4603750"/>
            <a:ext cx="3647152" cy="369332"/>
          </a:xfrm>
          <a:prstGeom prst="rect">
            <a:avLst/>
          </a:prstGeom>
          <a:noFill/>
        </p:spPr>
        <p:txBody>
          <a:bodyPr wrap="none" rtlCol="0">
            <a:spAutoFit/>
          </a:bodyPr>
          <a:lstStyle/>
          <a:p>
            <a:r>
              <a:rPr lang="zh-CN" altLang="en-US" dirty="0"/>
              <a:t>分析算法实现需要的通信交互开销</a:t>
            </a:r>
          </a:p>
        </p:txBody>
      </p:sp>
      <p:sp>
        <p:nvSpPr>
          <p:cNvPr id="20" name="文本框 19">
            <a:extLst>
              <a:ext uri="{FF2B5EF4-FFF2-40B4-BE49-F238E27FC236}">
                <a16:creationId xmlns:a16="http://schemas.microsoft.com/office/drawing/2014/main" id="{C95365AF-D747-4AEF-B4BC-7286528FEBE8}"/>
              </a:ext>
            </a:extLst>
          </p:cNvPr>
          <p:cNvSpPr txBox="1"/>
          <p:nvPr/>
        </p:nvSpPr>
        <p:spPr>
          <a:xfrm>
            <a:off x="2175337" y="5486400"/>
            <a:ext cx="3185487" cy="369332"/>
          </a:xfrm>
          <a:prstGeom prst="rect">
            <a:avLst/>
          </a:prstGeom>
          <a:noFill/>
        </p:spPr>
        <p:txBody>
          <a:bodyPr wrap="none" rtlCol="0">
            <a:spAutoFit/>
          </a:bodyPr>
          <a:lstStyle/>
          <a:p>
            <a:r>
              <a:rPr lang="zh-CN" altLang="en-US" dirty="0"/>
              <a:t>不同簇大小对算法效果的影响</a:t>
            </a:r>
          </a:p>
        </p:txBody>
      </p:sp>
      <p:sp>
        <p:nvSpPr>
          <p:cNvPr id="21" name="文本框 20">
            <a:extLst>
              <a:ext uri="{FF2B5EF4-FFF2-40B4-BE49-F238E27FC236}">
                <a16:creationId xmlns:a16="http://schemas.microsoft.com/office/drawing/2014/main" id="{DF67AD77-C242-4718-A8CC-5FB97289C31F}"/>
              </a:ext>
            </a:extLst>
          </p:cNvPr>
          <p:cNvSpPr txBox="1"/>
          <p:nvPr/>
        </p:nvSpPr>
        <p:spPr>
          <a:xfrm>
            <a:off x="6648450" y="2903538"/>
            <a:ext cx="4339650" cy="369332"/>
          </a:xfrm>
          <a:prstGeom prst="rect">
            <a:avLst/>
          </a:prstGeom>
          <a:noFill/>
        </p:spPr>
        <p:txBody>
          <a:bodyPr wrap="square" rtlCol="0">
            <a:spAutoFit/>
          </a:bodyPr>
          <a:lstStyle/>
          <a:p>
            <a:r>
              <a:rPr lang="zh-CN" altLang="en-US" dirty="0"/>
              <a:t>强化学习决策部分关键节点移动或者停止</a:t>
            </a:r>
          </a:p>
        </p:txBody>
      </p:sp>
      <p:sp>
        <p:nvSpPr>
          <p:cNvPr id="22" name="文本框 21">
            <a:extLst>
              <a:ext uri="{FF2B5EF4-FFF2-40B4-BE49-F238E27FC236}">
                <a16:creationId xmlns:a16="http://schemas.microsoft.com/office/drawing/2014/main" id="{85B28587-3E42-46B2-9FB6-6AE9D0278AE2}"/>
              </a:ext>
            </a:extLst>
          </p:cNvPr>
          <p:cNvSpPr txBox="1"/>
          <p:nvPr/>
        </p:nvSpPr>
        <p:spPr>
          <a:xfrm>
            <a:off x="6673850" y="1748909"/>
            <a:ext cx="4339650" cy="369332"/>
          </a:xfrm>
          <a:prstGeom prst="rect">
            <a:avLst/>
          </a:prstGeom>
          <a:noFill/>
        </p:spPr>
        <p:txBody>
          <a:bodyPr wrap="square" rtlCol="0">
            <a:spAutoFit/>
          </a:bodyPr>
          <a:lstStyle/>
          <a:p>
            <a:r>
              <a:rPr lang="zh-CN" altLang="en-US" dirty="0"/>
              <a:t>簇间路径校验机制，实现重规划</a:t>
            </a:r>
          </a:p>
        </p:txBody>
      </p:sp>
      <p:sp>
        <p:nvSpPr>
          <p:cNvPr id="23" name="矩形 22">
            <a:extLst>
              <a:ext uri="{FF2B5EF4-FFF2-40B4-BE49-F238E27FC236}">
                <a16:creationId xmlns:a16="http://schemas.microsoft.com/office/drawing/2014/main" id="{D4ED9530-6462-41A7-8EE1-5DAB9BCD8B9A}"/>
              </a:ext>
            </a:extLst>
          </p:cNvPr>
          <p:cNvSpPr/>
          <p:nvPr/>
        </p:nvSpPr>
        <p:spPr>
          <a:xfrm>
            <a:off x="3935413" y="2305041"/>
            <a:ext cx="179165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簇间链路断开</a:t>
            </a:r>
          </a:p>
        </p:txBody>
      </p:sp>
      <p:cxnSp>
        <p:nvCxnSpPr>
          <p:cNvPr id="25" name="直接箭头连接符 24">
            <a:extLst>
              <a:ext uri="{FF2B5EF4-FFF2-40B4-BE49-F238E27FC236}">
                <a16:creationId xmlns:a16="http://schemas.microsoft.com/office/drawing/2014/main" id="{DDD157B8-1E6D-4AD3-8D17-45F51B0AA81F}"/>
              </a:ext>
            </a:extLst>
          </p:cNvPr>
          <p:cNvCxnSpPr>
            <a:cxnSpLocks/>
            <a:stCxn id="12" idx="3"/>
            <a:endCxn id="23" idx="1"/>
          </p:cNvCxnSpPr>
          <p:nvPr/>
        </p:nvCxnSpPr>
        <p:spPr>
          <a:xfrm>
            <a:off x="2838450" y="1947987"/>
            <a:ext cx="1096963" cy="62230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D2C16F1E-BF45-4602-8839-CE78F1878702}"/>
              </a:ext>
            </a:extLst>
          </p:cNvPr>
          <p:cNvCxnSpPr>
            <a:cxnSpLocks/>
            <a:endCxn id="23" idx="1"/>
          </p:cNvCxnSpPr>
          <p:nvPr/>
        </p:nvCxnSpPr>
        <p:spPr>
          <a:xfrm flipV="1">
            <a:off x="2946400" y="2570287"/>
            <a:ext cx="989013" cy="500006"/>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9" name="直接箭头连接符 28">
            <a:extLst>
              <a:ext uri="{FF2B5EF4-FFF2-40B4-BE49-F238E27FC236}">
                <a16:creationId xmlns:a16="http://schemas.microsoft.com/office/drawing/2014/main" id="{7BC617BF-8CC5-4E09-85E3-22009AF27BD4}"/>
              </a:ext>
            </a:extLst>
          </p:cNvPr>
          <p:cNvCxnSpPr>
            <a:cxnSpLocks/>
            <a:stCxn id="12" idx="3"/>
            <a:endCxn id="22" idx="1"/>
          </p:cNvCxnSpPr>
          <p:nvPr/>
        </p:nvCxnSpPr>
        <p:spPr>
          <a:xfrm flipV="1">
            <a:off x="2838450" y="1933575"/>
            <a:ext cx="3835400" cy="1441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32" name="直接箭头连接符 31">
            <a:extLst>
              <a:ext uri="{FF2B5EF4-FFF2-40B4-BE49-F238E27FC236}">
                <a16:creationId xmlns:a16="http://schemas.microsoft.com/office/drawing/2014/main" id="{83C9CC3E-1CED-4FA3-B1F7-880834F359F1}"/>
              </a:ext>
            </a:extLst>
          </p:cNvPr>
          <p:cNvCxnSpPr>
            <a:cxnSpLocks/>
            <a:endCxn id="21" idx="1"/>
          </p:cNvCxnSpPr>
          <p:nvPr/>
        </p:nvCxnSpPr>
        <p:spPr>
          <a:xfrm flipV="1">
            <a:off x="2927350" y="3088204"/>
            <a:ext cx="3721100" cy="2784"/>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34" name="矩形 33">
            <a:extLst>
              <a:ext uri="{FF2B5EF4-FFF2-40B4-BE49-F238E27FC236}">
                <a16:creationId xmlns:a16="http://schemas.microsoft.com/office/drawing/2014/main" id="{BDB3B3B7-64A3-4F04-A855-E7AB6CFE21B9}"/>
              </a:ext>
            </a:extLst>
          </p:cNvPr>
          <p:cNvSpPr/>
          <p:nvPr/>
        </p:nvSpPr>
        <p:spPr>
          <a:xfrm>
            <a:off x="430843" y="3927475"/>
            <a:ext cx="1182057"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分析因素</a:t>
            </a:r>
          </a:p>
        </p:txBody>
      </p:sp>
      <p:sp>
        <p:nvSpPr>
          <p:cNvPr id="35" name="矩形 34">
            <a:extLst>
              <a:ext uri="{FF2B5EF4-FFF2-40B4-BE49-F238E27FC236}">
                <a16:creationId xmlns:a16="http://schemas.microsoft.com/office/drawing/2014/main" id="{08C4C46A-4579-46F6-9D68-BFDFBD0EB8FD}"/>
              </a:ext>
            </a:extLst>
          </p:cNvPr>
          <p:cNvSpPr/>
          <p:nvPr/>
        </p:nvSpPr>
        <p:spPr>
          <a:xfrm>
            <a:off x="450850" y="4487863"/>
            <a:ext cx="10706100" cy="1601787"/>
          </a:xfrm>
          <a:prstGeom prst="rect">
            <a:avLst/>
          </a:prstGeom>
          <a:noFill/>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dirty="0"/>
          </a:p>
        </p:txBody>
      </p:sp>
    </p:spTree>
    <p:extLst>
      <p:ext uri="{BB962C8B-B14F-4D97-AF65-F5344CB8AC3E}">
        <p14:creationId xmlns:p14="http://schemas.microsoft.com/office/powerpoint/2010/main" val="98862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0344CF-58CC-4B50-9449-739EE7AAD9BD}"/>
              </a:ext>
            </a:extLst>
          </p:cNvPr>
          <p:cNvSpPr>
            <a:spLocks noGrp="1"/>
          </p:cNvSpPr>
          <p:nvPr>
            <p:ph type="title"/>
          </p:nvPr>
        </p:nvSpPr>
        <p:spPr>
          <a:xfrm>
            <a:off x="927467" y="85609"/>
            <a:ext cx="10080233" cy="538838"/>
          </a:xfrm>
        </p:spPr>
        <p:txBody>
          <a:bodyPr>
            <a:normAutofit fontScale="90000"/>
          </a:bodyPr>
          <a:lstStyle/>
          <a:p>
            <a:r>
              <a:rPr lang="en-US" altLang="zh-CN" dirty="0"/>
              <a:t> </a:t>
            </a:r>
            <a:r>
              <a:rPr lang="zh-CN" altLang="en-US" dirty="0"/>
              <a:t>城市干扰场景下无人集群 </a:t>
            </a:r>
            <a:r>
              <a:rPr lang="en-US" altLang="zh-CN" dirty="0"/>
              <a:t>RRT*-DWA</a:t>
            </a:r>
            <a:r>
              <a:rPr lang="zh-CN" altLang="en-US" dirty="0"/>
              <a:t>通信抗干扰路径规划</a:t>
            </a:r>
          </a:p>
        </p:txBody>
      </p:sp>
      <p:sp>
        <p:nvSpPr>
          <p:cNvPr id="6" name="矩形 5">
            <a:extLst>
              <a:ext uri="{FF2B5EF4-FFF2-40B4-BE49-F238E27FC236}">
                <a16:creationId xmlns:a16="http://schemas.microsoft.com/office/drawing/2014/main" id="{449450FE-E376-48A7-A1BC-4A9349D51831}"/>
              </a:ext>
            </a:extLst>
          </p:cNvPr>
          <p:cNvSpPr/>
          <p:nvPr/>
        </p:nvSpPr>
        <p:spPr>
          <a:xfrm>
            <a:off x="286186" y="0"/>
            <a:ext cx="586333" cy="646549"/>
          </a:xfrm>
          <a:prstGeom prst="rect">
            <a:avLst/>
          </a:prstGeom>
          <a:solidFill>
            <a:sysClr val="window" lastClr="FFFFFF"/>
          </a:solidFill>
          <a:ln w="12700" cap="flat" cmpd="sng" algn="ctr">
            <a:noFill/>
            <a:prstDash val="solid"/>
            <a:miter lim="800000"/>
          </a:ln>
          <a:effectLst/>
        </p:spPr>
        <p:txBody>
          <a:bodyPr rtlCol="0" anchor="ctr"/>
          <a:lstStyle/>
          <a:p>
            <a:pPr algn="ctr"/>
            <a:r>
              <a:rPr lang="en-US" altLang="zh-CN" sz="3600" b="1" dirty="0">
                <a:solidFill>
                  <a:srgbClr val="FF0000"/>
                </a:solidFill>
              </a:rPr>
              <a:t>2</a:t>
            </a:r>
            <a:endParaRPr lang="zh-CN" altLang="en-US" sz="3600" b="1" dirty="0">
              <a:solidFill>
                <a:srgbClr val="FF0000"/>
              </a:solidFill>
            </a:endParaRPr>
          </a:p>
        </p:txBody>
      </p:sp>
      <p:sp>
        <p:nvSpPr>
          <p:cNvPr id="5" name="矩形 4">
            <a:extLst>
              <a:ext uri="{FF2B5EF4-FFF2-40B4-BE49-F238E27FC236}">
                <a16:creationId xmlns:a16="http://schemas.microsoft.com/office/drawing/2014/main" id="{320DFD68-B08F-43CB-8AC4-97FE5B0AE3A3}"/>
              </a:ext>
            </a:extLst>
          </p:cNvPr>
          <p:cNvSpPr/>
          <p:nvPr/>
        </p:nvSpPr>
        <p:spPr>
          <a:xfrm>
            <a:off x="360363" y="2201729"/>
            <a:ext cx="1677842"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算法仿真结果</a:t>
            </a:r>
          </a:p>
        </p:txBody>
      </p:sp>
      <p:pic>
        <p:nvPicPr>
          <p:cNvPr id="2" name="图片 1">
            <a:extLst>
              <a:ext uri="{FF2B5EF4-FFF2-40B4-BE49-F238E27FC236}">
                <a16:creationId xmlns:a16="http://schemas.microsoft.com/office/drawing/2014/main" id="{CF694FEF-72E2-493D-8693-03A105A5005A}"/>
              </a:ext>
            </a:extLst>
          </p:cNvPr>
          <p:cNvPicPr>
            <a:picLocks noChangeAspect="1"/>
          </p:cNvPicPr>
          <p:nvPr/>
        </p:nvPicPr>
        <p:blipFill>
          <a:blip r:embed="rId2"/>
          <a:stretch>
            <a:fillRect/>
          </a:stretch>
        </p:blipFill>
        <p:spPr>
          <a:xfrm>
            <a:off x="360363" y="2773556"/>
            <a:ext cx="3048083" cy="3022407"/>
          </a:xfrm>
          <a:prstGeom prst="rect">
            <a:avLst/>
          </a:prstGeom>
        </p:spPr>
      </p:pic>
      <p:pic>
        <p:nvPicPr>
          <p:cNvPr id="3" name="图片 2">
            <a:extLst>
              <a:ext uri="{FF2B5EF4-FFF2-40B4-BE49-F238E27FC236}">
                <a16:creationId xmlns:a16="http://schemas.microsoft.com/office/drawing/2014/main" id="{334037EB-D8DB-47DA-BE93-850958F068AA}"/>
              </a:ext>
            </a:extLst>
          </p:cNvPr>
          <p:cNvPicPr>
            <a:picLocks noChangeAspect="1"/>
          </p:cNvPicPr>
          <p:nvPr/>
        </p:nvPicPr>
        <p:blipFill>
          <a:blip r:embed="rId3"/>
          <a:stretch>
            <a:fillRect/>
          </a:stretch>
        </p:blipFill>
        <p:spPr>
          <a:xfrm>
            <a:off x="3838575" y="2745635"/>
            <a:ext cx="3087392" cy="3050328"/>
          </a:xfrm>
          <a:prstGeom prst="rect">
            <a:avLst/>
          </a:prstGeom>
        </p:spPr>
      </p:pic>
      <p:pic>
        <p:nvPicPr>
          <p:cNvPr id="7" name="图片 6">
            <a:extLst>
              <a:ext uri="{FF2B5EF4-FFF2-40B4-BE49-F238E27FC236}">
                <a16:creationId xmlns:a16="http://schemas.microsoft.com/office/drawing/2014/main" id="{4F3E0755-C71E-4B0A-B0C7-DBA0C40CB4FF}"/>
              </a:ext>
            </a:extLst>
          </p:cNvPr>
          <p:cNvPicPr>
            <a:picLocks noChangeAspect="1"/>
          </p:cNvPicPr>
          <p:nvPr/>
        </p:nvPicPr>
        <p:blipFill>
          <a:blip r:embed="rId4"/>
          <a:stretch>
            <a:fillRect/>
          </a:stretch>
        </p:blipFill>
        <p:spPr>
          <a:xfrm>
            <a:off x="7267139" y="2634354"/>
            <a:ext cx="4350961" cy="3263220"/>
          </a:xfrm>
          <a:prstGeom prst="rect">
            <a:avLst/>
          </a:prstGeom>
        </p:spPr>
      </p:pic>
      <p:sp>
        <p:nvSpPr>
          <p:cNvPr id="8" name="矩形 7">
            <a:extLst>
              <a:ext uri="{FF2B5EF4-FFF2-40B4-BE49-F238E27FC236}">
                <a16:creationId xmlns:a16="http://schemas.microsoft.com/office/drawing/2014/main" id="{0A4E435E-8EB3-4E34-BE2A-E875EC0EF2ED}"/>
              </a:ext>
            </a:extLst>
          </p:cNvPr>
          <p:cNvSpPr/>
          <p:nvPr/>
        </p:nvSpPr>
        <p:spPr>
          <a:xfrm>
            <a:off x="3237214" y="783784"/>
            <a:ext cx="1677842"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算法仿真参数</a:t>
            </a:r>
          </a:p>
        </p:txBody>
      </p:sp>
      <p:graphicFrame>
        <p:nvGraphicFramePr>
          <p:cNvPr id="9" name="表格 9">
            <a:extLst>
              <a:ext uri="{FF2B5EF4-FFF2-40B4-BE49-F238E27FC236}">
                <a16:creationId xmlns:a16="http://schemas.microsoft.com/office/drawing/2014/main" id="{E0BB0E25-4CBE-4782-A9D1-11889EE0D5F1}"/>
              </a:ext>
            </a:extLst>
          </p:cNvPr>
          <p:cNvGraphicFramePr>
            <a:graphicFrameLocks noGrp="1"/>
          </p:cNvGraphicFramePr>
          <p:nvPr>
            <p:extLst>
              <p:ext uri="{D42A27DB-BD31-4B8C-83A1-F6EECF244321}">
                <p14:modId xmlns:p14="http://schemas.microsoft.com/office/powerpoint/2010/main" val="1261366161"/>
              </p:ext>
            </p:extLst>
          </p:nvPr>
        </p:nvGraphicFramePr>
        <p:xfrm>
          <a:off x="5208221" y="844334"/>
          <a:ext cx="5800508" cy="1371600"/>
        </p:xfrm>
        <a:graphic>
          <a:graphicData uri="http://schemas.openxmlformats.org/drawingml/2006/table">
            <a:tbl>
              <a:tblPr firstRow="1" bandRow="1">
                <a:tableStyleId>{00A15C55-8517-42AA-B614-E9B94910E393}</a:tableStyleId>
              </a:tblPr>
              <a:tblGrid>
                <a:gridCol w="2900254">
                  <a:extLst>
                    <a:ext uri="{9D8B030D-6E8A-4147-A177-3AD203B41FA5}">
                      <a16:colId xmlns:a16="http://schemas.microsoft.com/office/drawing/2014/main" val="4114839994"/>
                    </a:ext>
                  </a:extLst>
                </a:gridCol>
                <a:gridCol w="2900254">
                  <a:extLst>
                    <a:ext uri="{9D8B030D-6E8A-4147-A177-3AD203B41FA5}">
                      <a16:colId xmlns:a16="http://schemas.microsoft.com/office/drawing/2014/main" val="2185586526"/>
                    </a:ext>
                  </a:extLst>
                </a:gridCol>
              </a:tblGrid>
              <a:tr h="238893">
                <a:tc>
                  <a:txBody>
                    <a:bodyPr/>
                    <a:lstStyle/>
                    <a:p>
                      <a:r>
                        <a:rPr lang="zh-CN" altLang="en-US" sz="1200" dirty="0"/>
                        <a:t>参数</a:t>
                      </a:r>
                    </a:p>
                  </a:txBody>
                  <a:tcPr/>
                </a:tc>
                <a:tc>
                  <a:txBody>
                    <a:bodyPr/>
                    <a:lstStyle/>
                    <a:p>
                      <a:r>
                        <a:rPr lang="zh-CN" altLang="en-US" sz="1200" dirty="0"/>
                        <a:t>值</a:t>
                      </a:r>
                    </a:p>
                  </a:txBody>
                  <a:tcPr/>
                </a:tc>
                <a:extLst>
                  <a:ext uri="{0D108BD9-81ED-4DB2-BD59-A6C34878D82A}">
                    <a16:rowId xmlns:a16="http://schemas.microsoft.com/office/drawing/2014/main" val="3514711332"/>
                  </a:ext>
                </a:extLst>
              </a:tr>
              <a:tr h="238893">
                <a:tc>
                  <a:txBody>
                    <a:bodyPr/>
                    <a:lstStyle/>
                    <a:p>
                      <a:r>
                        <a:rPr lang="zh-CN" altLang="en-US" sz="1200" dirty="0"/>
                        <a:t>场景尺寸</a:t>
                      </a:r>
                    </a:p>
                  </a:txBody>
                  <a:tcPr/>
                </a:tc>
                <a:tc>
                  <a:txBody>
                    <a:bodyPr/>
                    <a:lstStyle/>
                    <a:p>
                      <a:r>
                        <a:rPr lang="en-US" altLang="zh-CN" sz="1200" dirty="0"/>
                        <a:t>1km*1km</a:t>
                      </a:r>
                      <a:endParaRPr lang="zh-CN" altLang="en-US" sz="1200" dirty="0"/>
                    </a:p>
                  </a:txBody>
                  <a:tcPr/>
                </a:tc>
                <a:extLst>
                  <a:ext uri="{0D108BD9-81ED-4DB2-BD59-A6C34878D82A}">
                    <a16:rowId xmlns:a16="http://schemas.microsoft.com/office/drawing/2014/main" val="66357768"/>
                  </a:ext>
                </a:extLst>
              </a:tr>
              <a:tr h="238893">
                <a:tc>
                  <a:txBody>
                    <a:bodyPr/>
                    <a:lstStyle/>
                    <a:p>
                      <a:r>
                        <a:rPr lang="zh-CN" altLang="en-US" sz="1200" dirty="0"/>
                        <a:t>干扰功率</a:t>
                      </a:r>
                    </a:p>
                  </a:txBody>
                  <a:tcPr/>
                </a:tc>
                <a:tc>
                  <a:txBody>
                    <a:bodyPr/>
                    <a:lstStyle/>
                    <a:p>
                      <a:r>
                        <a:rPr lang="en-US" altLang="zh-CN" sz="1200" dirty="0"/>
                        <a:t>25-35dBm</a:t>
                      </a:r>
                      <a:endParaRPr lang="zh-CN" altLang="en-US" sz="1200" dirty="0"/>
                    </a:p>
                  </a:txBody>
                  <a:tcPr/>
                </a:tc>
                <a:extLst>
                  <a:ext uri="{0D108BD9-81ED-4DB2-BD59-A6C34878D82A}">
                    <a16:rowId xmlns:a16="http://schemas.microsoft.com/office/drawing/2014/main" val="3788241742"/>
                  </a:ext>
                </a:extLst>
              </a:tr>
              <a:tr h="238893">
                <a:tc>
                  <a:txBody>
                    <a:bodyPr/>
                    <a:lstStyle/>
                    <a:p>
                      <a:r>
                        <a:rPr lang="zh-CN" altLang="en-US" sz="1200" dirty="0"/>
                        <a:t>无人机功率</a:t>
                      </a:r>
                    </a:p>
                  </a:txBody>
                  <a:tcPr/>
                </a:tc>
                <a:tc>
                  <a:txBody>
                    <a:bodyPr/>
                    <a:lstStyle/>
                    <a:p>
                      <a:r>
                        <a:rPr lang="en-US" altLang="zh-CN" sz="1200" dirty="0"/>
                        <a:t>25dBm</a:t>
                      </a:r>
                      <a:endParaRPr lang="zh-CN" altLang="en-US" sz="1200" dirty="0"/>
                    </a:p>
                  </a:txBody>
                  <a:tcPr/>
                </a:tc>
                <a:extLst>
                  <a:ext uri="{0D108BD9-81ED-4DB2-BD59-A6C34878D82A}">
                    <a16:rowId xmlns:a16="http://schemas.microsoft.com/office/drawing/2014/main" val="2992920806"/>
                  </a:ext>
                </a:extLst>
              </a:tr>
              <a:tr h="238893">
                <a:tc>
                  <a:txBody>
                    <a:bodyPr/>
                    <a:lstStyle/>
                    <a:p>
                      <a:r>
                        <a:rPr lang="en-US" altLang="zh-CN" sz="1200" dirty="0"/>
                        <a:t>CBR</a:t>
                      </a:r>
                      <a:r>
                        <a:rPr lang="zh-CN" altLang="en-US" sz="1200" dirty="0"/>
                        <a:t>间隔</a:t>
                      </a:r>
                    </a:p>
                  </a:txBody>
                  <a:tcPr/>
                </a:tc>
                <a:tc>
                  <a:txBody>
                    <a:bodyPr/>
                    <a:lstStyle/>
                    <a:p>
                      <a:r>
                        <a:rPr lang="en-US" altLang="zh-CN" sz="1200" dirty="0"/>
                        <a:t>0.5s</a:t>
                      </a:r>
                      <a:endParaRPr lang="zh-CN" altLang="en-US" sz="1200" dirty="0"/>
                    </a:p>
                  </a:txBody>
                  <a:tcPr/>
                </a:tc>
                <a:extLst>
                  <a:ext uri="{0D108BD9-81ED-4DB2-BD59-A6C34878D82A}">
                    <a16:rowId xmlns:a16="http://schemas.microsoft.com/office/drawing/2014/main" val="745166002"/>
                  </a:ext>
                </a:extLst>
              </a:tr>
            </a:tbl>
          </a:graphicData>
        </a:graphic>
      </p:graphicFrame>
      <p:sp>
        <p:nvSpPr>
          <p:cNvPr id="10" name="文本框 9">
            <a:extLst>
              <a:ext uri="{FF2B5EF4-FFF2-40B4-BE49-F238E27FC236}">
                <a16:creationId xmlns:a16="http://schemas.microsoft.com/office/drawing/2014/main" id="{D3CA0973-A4C0-4A86-9E19-83286C0C5C8D}"/>
              </a:ext>
            </a:extLst>
          </p:cNvPr>
          <p:cNvSpPr txBox="1"/>
          <p:nvPr/>
        </p:nvSpPr>
        <p:spPr>
          <a:xfrm>
            <a:off x="760837" y="6002931"/>
            <a:ext cx="2222724" cy="369332"/>
          </a:xfrm>
          <a:prstGeom prst="rect">
            <a:avLst/>
          </a:prstGeom>
          <a:noFill/>
        </p:spPr>
        <p:txBody>
          <a:bodyPr wrap="none" rtlCol="0">
            <a:spAutoFit/>
          </a:bodyPr>
          <a:lstStyle/>
          <a:p>
            <a:r>
              <a:rPr lang="en-US" altLang="zh-CN" dirty="0"/>
              <a:t>RRT*-CCBS</a:t>
            </a:r>
            <a:r>
              <a:rPr lang="zh-CN" altLang="en-US" dirty="0"/>
              <a:t>规划结果</a:t>
            </a:r>
          </a:p>
        </p:txBody>
      </p:sp>
      <p:sp>
        <p:nvSpPr>
          <p:cNvPr id="11" name="文本框 10">
            <a:extLst>
              <a:ext uri="{FF2B5EF4-FFF2-40B4-BE49-F238E27FC236}">
                <a16:creationId xmlns:a16="http://schemas.microsoft.com/office/drawing/2014/main" id="{92B3D249-D569-4DCF-AF4B-4AF65BE077C0}"/>
              </a:ext>
            </a:extLst>
          </p:cNvPr>
          <p:cNvSpPr txBox="1"/>
          <p:nvPr/>
        </p:nvSpPr>
        <p:spPr>
          <a:xfrm>
            <a:off x="4139231" y="5947090"/>
            <a:ext cx="2206181" cy="369332"/>
          </a:xfrm>
          <a:prstGeom prst="rect">
            <a:avLst/>
          </a:prstGeom>
          <a:noFill/>
        </p:spPr>
        <p:txBody>
          <a:bodyPr wrap="none" rtlCol="0">
            <a:spAutoFit/>
          </a:bodyPr>
          <a:lstStyle/>
          <a:p>
            <a:r>
              <a:rPr lang="en-US" altLang="zh-CN" dirty="0"/>
              <a:t>RRT*-DWA</a:t>
            </a:r>
            <a:r>
              <a:rPr lang="zh-CN" altLang="en-US" dirty="0"/>
              <a:t>规划结果</a:t>
            </a:r>
          </a:p>
        </p:txBody>
      </p:sp>
      <p:sp>
        <p:nvSpPr>
          <p:cNvPr id="12" name="文本框 11">
            <a:extLst>
              <a:ext uri="{FF2B5EF4-FFF2-40B4-BE49-F238E27FC236}">
                <a16:creationId xmlns:a16="http://schemas.microsoft.com/office/drawing/2014/main" id="{CD595106-A6B7-4C8F-8FF4-F1EC618E2F00}"/>
              </a:ext>
            </a:extLst>
          </p:cNvPr>
          <p:cNvSpPr txBox="1"/>
          <p:nvPr/>
        </p:nvSpPr>
        <p:spPr>
          <a:xfrm>
            <a:off x="8669350" y="5823506"/>
            <a:ext cx="1569660" cy="369332"/>
          </a:xfrm>
          <a:prstGeom prst="rect">
            <a:avLst/>
          </a:prstGeom>
          <a:noFill/>
        </p:spPr>
        <p:txBody>
          <a:bodyPr wrap="none" rtlCol="0">
            <a:spAutoFit/>
          </a:bodyPr>
          <a:lstStyle/>
          <a:p>
            <a:r>
              <a:rPr lang="zh-CN" altLang="en-US" dirty="0"/>
              <a:t>包到达率对比</a:t>
            </a:r>
          </a:p>
        </p:txBody>
      </p:sp>
      <p:sp>
        <p:nvSpPr>
          <p:cNvPr id="17" name="矩形 16">
            <a:extLst>
              <a:ext uri="{FF2B5EF4-FFF2-40B4-BE49-F238E27FC236}">
                <a16:creationId xmlns:a16="http://schemas.microsoft.com/office/drawing/2014/main" id="{254EE32C-3778-4F42-97C9-08E70284505F}"/>
              </a:ext>
            </a:extLst>
          </p:cNvPr>
          <p:cNvSpPr/>
          <p:nvPr/>
        </p:nvSpPr>
        <p:spPr>
          <a:xfrm>
            <a:off x="360363" y="733760"/>
            <a:ext cx="1677842" cy="530491"/>
          </a:xfrm>
          <a:prstGeom prst="rect">
            <a:avLst/>
          </a:prstGeom>
          <a:solidFill>
            <a:srgbClr val="CC0000"/>
          </a:solidFill>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b="1" dirty="0"/>
              <a:t>算法创新点</a:t>
            </a:r>
          </a:p>
        </p:txBody>
      </p:sp>
      <p:sp>
        <p:nvSpPr>
          <p:cNvPr id="18" name="文本框 17">
            <a:extLst>
              <a:ext uri="{FF2B5EF4-FFF2-40B4-BE49-F238E27FC236}">
                <a16:creationId xmlns:a16="http://schemas.microsoft.com/office/drawing/2014/main" id="{DC7BC021-80AD-4615-87D6-7268F9220955}"/>
              </a:ext>
            </a:extLst>
          </p:cNvPr>
          <p:cNvSpPr txBox="1"/>
          <p:nvPr/>
        </p:nvSpPr>
        <p:spPr>
          <a:xfrm>
            <a:off x="360363" y="1297334"/>
            <a:ext cx="2764141" cy="923330"/>
          </a:xfrm>
          <a:prstGeom prst="rect">
            <a:avLst/>
          </a:prstGeom>
          <a:noFill/>
        </p:spPr>
        <p:txBody>
          <a:bodyPr wrap="square" rtlCol="0">
            <a:spAutoFit/>
          </a:bodyPr>
          <a:lstStyle/>
          <a:p>
            <a:r>
              <a:rPr lang="zh-CN" altLang="en-US" dirty="0"/>
              <a:t>无人机单步执行通过</a:t>
            </a:r>
            <a:r>
              <a:rPr lang="en-US" altLang="zh-CN" dirty="0"/>
              <a:t>DWA</a:t>
            </a:r>
            <a:r>
              <a:rPr lang="zh-CN" altLang="en-US" dirty="0"/>
              <a:t>搜索决策，找到保持连通的可行解再执行</a:t>
            </a:r>
          </a:p>
        </p:txBody>
      </p:sp>
    </p:spTree>
    <p:extLst>
      <p:ext uri="{BB962C8B-B14F-4D97-AF65-F5344CB8AC3E}">
        <p14:creationId xmlns:p14="http://schemas.microsoft.com/office/powerpoint/2010/main" val="208611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B815C7-3856-4E48-B4E6-B65DA112EDF4}"/>
              </a:ext>
            </a:extLst>
          </p:cNvPr>
          <p:cNvSpPr>
            <a:spLocks noGrp="1"/>
          </p:cNvSpPr>
          <p:nvPr>
            <p:ph type="title"/>
          </p:nvPr>
        </p:nvSpPr>
        <p:spPr/>
        <p:txBody>
          <a:bodyPr/>
          <a:lstStyle/>
          <a:p>
            <a:r>
              <a:rPr lang="zh-CN" altLang="en-US" dirty="0"/>
              <a:t>感谢大家的欣赏</a:t>
            </a:r>
          </a:p>
        </p:txBody>
      </p:sp>
    </p:spTree>
    <p:extLst>
      <p:ext uri="{BB962C8B-B14F-4D97-AF65-F5344CB8AC3E}">
        <p14:creationId xmlns:p14="http://schemas.microsoft.com/office/powerpoint/2010/main" val="11663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effectLst/>
      </a:spPr>
      <a:bodyPr rtlCol="0" anchor="ctr"/>
      <a:lstStyle>
        <a:defPPr algn="just">
          <a:defRPr dirty="0"/>
        </a:defPPr>
      </a:lstStyle>
    </a:spDef>
  </a:objectDefaults>
  <a:extraClrSchemeLst/>
  <a:extLst>
    <a:ext uri="{05A4C25C-085E-4340-85A3-A5531E510DB2}">
      <thm15:themeFamily xmlns:thm15="http://schemas.microsoft.com/office/thememl/2012/main" name="演示文稿1" id="{58207EA5-DF65-41EA-AC31-C4A3CCF3DB63}" vid="{ECDA9F49-FF6D-42F4-A480-1F82BD0E4C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5121</TotalTime>
  <Words>591</Words>
  <Application>Microsoft Office PowerPoint</Application>
  <PresentationFormat>宽屏</PresentationFormat>
  <Paragraphs>103</Paragraphs>
  <Slides>10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HarmonyOS Sans SC Black</vt:lpstr>
      <vt:lpstr>等线</vt:lpstr>
      <vt:lpstr>Arial</vt:lpstr>
      <vt:lpstr>Segoe UI</vt:lpstr>
      <vt:lpstr>Wingdings</vt:lpstr>
      <vt:lpstr>自定义设计方案</vt:lpstr>
      <vt:lpstr>PowerPoint 演示文稿</vt:lpstr>
      <vt:lpstr>城市干扰场景下大规模无人集群分簇RRT*-APF路径规划</vt:lpstr>
      <vt:lpstr>城市干扰场景下大规模无人集群分簇RRT*-APF路径规划</vt:lpstr>
      <vt:lpstr>城市干扰场景下大规模无人集群分簇RRT*-APF路径规划</vt:lpstr>
      <vt:lpstr>城市干扰场景下大规模无人集群分簇RRT*-APF路径规划</vt:lpstr>
      <vt:lpstr>城市干扰场景下大规模无人集群分簇RRT*-APF路径规划</vt:lpstr>
      <vt:lpstr>城市干扰场景下大规模无人集群分簇RRT*-APF路径规划</vt:lpstr>
      <vt:lpstr> 城市干扰场景下无人集群 RRT*-DWA通信抗干扰路径规划</vt:lpstr>
      <vt:lpstr>感谢大家的欣赏</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李一</dc:creator>
  <cp:lastModifiedBy>运璐 何</cp:lastModifiedBy>
  <cp:revision>308</cp:revision>
  <cp:lastPrinted>2017-10-17T16:00:00Z</cp:lastPrinted>
  <dcterms:created xsi:type="dcterms:W3CDTF">2017-10-17T16:00:00Z</dcterms:created>
  <dcterms:modified xsi:type="dcterms:W3CDTF">2025-09-16T10:50:09Z</dcterms:modified>
  <cp:category>work report</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ies>
</file>